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 id="2147484759" r:id="rId6"/>
  </p:sldMasterIdLst>
  <p:notesMasterIdLst>
    <p:notesMasterId r:id="rId16"/>
  </p:notesMasterIdLst>
  <p:handoutMasterIdLst>
    <p:handoutMasterId r:id="rId17"/>
  </p:handoutMasterIdLst>
  <p:sldIdLst>
    <p:sldId id="1861" r:id="rId7"/>
    <p:sldId id="1825" r:id="rId8"/>
    <p:sldId id="3402" r:id="rId9"/>
    <p:sldId id="1773" r:id="rId10"/>
    <p:sldId id="3428" r:id="rId11"/>
    <p:sldId id="3426" r:id="rId12"/>
    <p:sldId id="1927" r:id="rId13"/>
    <p:sldId id="3401" r:id="rId14"/>
    <p:sldId id="1905" r:id="rId1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DF6795-0305-4F3E-B153-1334772AE57E}">
          <p14:sldIdLst>
            <p14:sldId id="1861"/>
            <p14:sldId id="1825"/>
            <p14:sldId id="3402"/>
            <p14:sldId id="1773"/>
            <p14:sldId id="3428"/>
            <p14:sldId id="3426"/>
            <p14:sldId id="1927"/>
            <p14:sldId id="3401"/>
            <p14:sldId id="190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60" autoAdjust="0"/>
    <p:restoredTop sz="78096" autoAdjust="0"/>
  </p:normalViewPr>
  <p:slideViewPr>
    <p:cSldViewPr snapToGrid="0">
      <p:cViewPr varScale="1">
        <p:scale>
          <a:sx n="99" d="100"/>
          <a:sy n="99" d="100"/>
        </p:scale>
        <p:origin x="36" y="297"/>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2.xml" Id="rId8" /><Relationship Type="http://schemas.openxmlformats.org/officeDocument/2006/relationships/slide" Target="slides/slide7.xml" Id="rId13" /><Relationship Type="http://schemas.openxmlformats.org/officeDocument/2006/relationships/commentAuthors" Target="commentAuthors.xml" Id="rId18" /><Relationship Type="http://schemas.openxmlformats.org/officeDocument/2006/relationships/customXml" Target="../customXml/item3.xml" Id="rId3" /><Relationship Type="http://schemas.openxmlformats.org/officeDocument/2006/relationships/theme" Target="theme/theme1.xml" Id="rId21" /><Relationship Type="http://schemas.openxmlformats.org/officeDocument/2006/relationships/slide" Target="slides/slide1.xml" Id="rId7" /><Relationship Type="http://schemas.openxmlformats.org/officeDocument/2006/relationships/slide" Target="slides/slide6.xml" Id="rId12" /><Relationship Type="http://schemas.openxmlformats.org/officeDocument/2006/relationships/handoutMaster" Target="handoutMasters/handoutMaster1.xml" Id="rId17" /><Relationship Type="http://schemas.openxmlformats.org/officeDocument/2006/relationships/customXml" Target="../customXml/item2.xml" Id="rId2" /><Relationship Type="http://schemas.openxmlformats.org/officeDocument/2006/relationships/notesMaster" Target="notesMasters/notesMaster1.xml" Id="rId16" /><Relationship Type="http://schemas.openxmlformats.org/officeDocument/2006/relationships/viewProps" Target="viewProps.xml" Id="rId20" /><Relationship Type="http://schemas.openxmlformats.org/officeDocument/2006/relationships/customXml" Target="../customXml/item1.xml" Id="rId1" /><Relationship Type="http://schemas.openxmlformats.org/officeDocument/2006/relationships/slideMaster" Target="slideMasters/slideMaster3.xml" Id="rId6" /><Relationship Type="http://schemas.openxmlformats.org/officeDocument/2006/relationships/slide" Target="slides/slide5.xml" Id="rId11" /><Relationship Type="http://schemas.openxmlformats.org/officeDocument/2006/relationships/slideMaster" Target="slideMasters/slideMaster2.xml" Id="rId5" /><Relationship Type="http://schemas.openxmlformats.org/officeDocument/2006/relationships/slide" Target="slides/slide9.xml" Id="rId15" /><Relationship Type="http://schemas.openxmlformats.org/officeDocument/2006/relationships/slide" Target="slides/slide4.xml" Id="rId10" /><Relationship Type="http://schemas.openxmlformats.org/officeDocument/2006/relationships/presProps" Target="presProps.xml" Id="rId19" /><Relationship Type="http://schemas.openxmlformats.org/officeDocument/2006/relationships/slideMaster" Target="slideMasters/slideMaster1.xml" Id="rId4" /><Relationship Type="http://schemas.openxmlformats.org/officeDocument/2006/relationships/slide" Target="slides/slide3.xml" Id="rId9" /><Relationship Type="http://schemas.openxmlformats.org/officeDocument/2006/relationships/slide" Target="slides/slide8.xml" Id="rId14" /><Relationship Type="http://schemas.openxmlformats.org/officeDocument/2006/relationships/tableStyles" Target="tableStyles.xml" Id="rId22"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10/31/2018 10:25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10/31/2018 10:25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10/31/2018 10:25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08100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10/31/2018 10:25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869977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10/31/2018 10:25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8601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We realize that companies are at different stages of building data science teams.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From a sales perspective, we would like you to focus on companies that are building end to end big data and machine learning solutions as this where you will drive maximum amount of Azure consumption.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For these customers, we recommend starting with Azure Databricks and enhancing the ML experience with Azure Machine Learning. </a:t>
            </a:r>
          </a:p>
          <a:p>
            <a:pPr marL="0" indent="0">
              <a:buFont typeface="Arial" panose="020B0604020202020204" pitchFamily="34" charset="0"/>
              <a:buNone/>
            </a:pP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Now we also realize that a good number of projects that are not done on big data or by big integrated teams.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For these customers, we have a set of Machine Learning VMs that are pre-provisioned with popular open source tools and packages. These are essentially desktops in the cloud that enable data scientists to quickly get up and running for their projects. </a:t>
            </a:r>
          </a:p>
          <a:p>
            <a:r>
              <a:rPr lang="en-US" sz="1200" i="1" kern="1200">
                <a:solidFill>
                  <a:schemeClr val="tx1"/>
                </a:solidFill>
                <a:effectLst/>
                <a:latin typeface="+mn-lt"/>
                <a:ea typeface="+mn-ea"/>
                <a:cs typeface="+mn-cs"/>
              </a:rPr>
              <a:t>Let’s look at how we use Azure Databricks and Azure ML together.</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10/31/2018 10:25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85994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093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We realize that companies are at different stages of building data science teams.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From a sales perspective, we would like you to focus on companies that are building end to end big data and machine learning solutions as this where you will drive maximum amount of Azure consumption.</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For these customers, we recommend starting with Azure Databricks and enhancing the ML experience with Azure Machine Learning. </a:t>
            </a:r>
          </a:p>
          <a:p>
            <a:pPr marL="0" indent="0">
              <a:buFont typeface="Arial" panose="020B0604020202020204" pitchFamily="34" charset="0"/>
              <a:buNone/>
            </a:pP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Now we also realize that a good number of projects that are not done on big data or by big integrated teams.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For these customers, we have a set of Machine Learning VMs that are pre-provisioned with popular open source tools and packages. These are essentially desktops in the cloud that enable data scientists to quickly get up and running for their projects. </a:t>
            </a:r>
          </a:p>
          <a:p>
            <a:r>
              <a:rPr lang="en-US" sz="1200" i="1" kern="1200">
                <a:solidFill>
                  <a:schemeClr val="tx1"/>
                </a:solidFill>
                <a:effectLst/>
                <a:latin typeface="+mn-lt"/>
                <a:ea typeface="+mn-ea"/>
                <a:cs typeface="+mn-cs"/>
              </a:rPr>
              <a:t>Let’s look at how we use Azure Databricks and Azure ML together.</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10/31/2018 10:25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1439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pic>
        <p:nvPicPr>
          <p:cNvPr id="2" name="Picture 1">
            <a:extLst>
              <a:ext uri="{FF2B5EF4-FFF2-40B4-BE49-F238E27FC236}">
                <a16:creationId xmlns:a16="http://schemas.microsoft.com/office/drawing/2014/main" id="{11E4B563-7754-4B43-9A5F-3781B8DAA9D5}"/>
              </a:ext>
            </a:extLst>
          </p:cNvPr>
          <p:cNvPicPr>
            <a:picLocks noChangeAspect="1"/>
          </p:cNvPicPr>
          <p:nvPr userDrawn="1"/>
        </p:nvPicPr>
        <p:blipFill>
          <a:blip r:embed="rId4"/>
          <a:stretch>
            <a:fillRect/>
          </a:stretch>
        </p:blipFill>
        <p:spPr>
          <a:xfrm>
            <a:off x="584200" y="2874216"/>
            <a:ext cx="6687892" cy="554784"/>
          </a:xfrm>
          <a:prstGeom prst="rect">
            <a:avLst/>
          </a:prstGeom>
        </p:spPr>
      </p:pic>
    </p:spTree>
    <p:extLst>
      <p:ext uri="{BB962C8B-B14F-4D97-AF65-F5344CB8AC3E}">
        <p14:creationId xmlns:p14="http://schemas.microsoft.com/office/powerpoint/2010/main" val="3179493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09470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9243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104468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02610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94261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274568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738245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8418398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437452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884244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443405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331714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18808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343578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227736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56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972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14588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97306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229613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4870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218348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211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269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3EEE-40A4-4C8B-BDCF-F7D8AE7D37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1E0A6C-63D5-4AFD-B317-1B111D3BD71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965467-62BA-42F8-AB84-FE987144DE0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5F3DF3-DAAC-4595-A84E-0B7D9AF97945}"/>
              </a:ext>
            </a:extLst>
          </p:cNvPr>
          <p:cNvSpPr>
            <a:spLocks noGrp="1"/>
          </p:cNvSpPr>
          <p:nvPr>
            <p:ph type="dt" sz="half" idx="10"/>
          </p:nvPr>
        </p:nvSpPr>
        <p:spPr/>
        <p:txBody>
          <a:bodyPr/>
          <a:lstStyle/>
          <a:p>
            <a:fld id="{3CEE777A-41D6-4796-804C-C96702868041}" type="datetimeFigureOut">
              <a:rPr lang="en-US" smtClean="0"/>
              <a:t>10/31/2018</a:t>
            </a:fld>
            <a:endParaRPr lang="en-US"/>
          </a:p>
        </p:txBody>
      </p:sp>
      <p:sp>
        <p:nvSpPr>
          <p:cNvPr id="6" name="Footer Placeholder 5">
            <a:extLst>
              <a:ext uri="{FF2B5EF4-FFF2-40B4-BE49-F238E27FC236}">
                <a16:creationId xmlns:a16="http://schemas.microsoft.com/office/drawing/2014/main" id="{DC031C52-2F0B-466F-9B52-B3D9A41358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90B1D8-CF63-4D23-AA11-BA74739A29AA}"/>
              </a:ext>
            </a:extLst>
          </p:cNvPr>
          <p:cNvSpPr>
            <a:spLocks noGrp="1"/>
          </p:cNvSpPr>
          <p:nvPr>
            <p:ph type="sldNum" sz="quarter" idx="12"/>
          </p:nvPr>
        </p:nvSpPr>
        <p:spPr/>
        <p:txBody>
          <a:bodyPr/>
          <a:lstStyle/>
          <a:p>
            <a:fld id="{96D3476C-D7E4-4CDA-907A-58F6CB65A4B5}" type="slidenum">
              <a:rPr lang="en-US" smtClean="0"/>
              <a:t>‹#›</a:t>
            </a:fld>
            <a:endParaRPr lang="en-US"/>
          </a:p>
        </p:txBody>
      </p:sp>
    </p:spTree>
    <p:extLst>
      <p:ext uri="{BB962C8B-B14F-4D97-AF65-F5344CB8AC3E}">
        <p14:creationId xmlns:p14="http://schemas.microsoft.com/office/powerpoint/2010/main" val="9966832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82E143-7C37-4994-9775-B0339CD33489}"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1DD17-7E53-4749-BE37-0AE51A96B58C}" type="slidenum">
              <a:rPr lang="en-US" smtClean="0"/>
              <a:t>‹#›</a:t>
            </a:fld>
            <a:endParaRPr lang="en-US"/>
          </a:p>
        </p:txBody>
      </p:sp>
    </p:spTree>
    <p:extLst>
      <p:ext uri="{BB962C8B-B14F-4D97-AF65-F5344CB8AC3E}">
        <p14:creationId xmlns:p14="http://schemas.microsoft.com/office/powerpoint/2010/main" val="32188182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82E143-7C37-4994-9775-B0339CD33489}"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1DD17-7E53-4749-BE37-0AE51A96B58C}" type="slidenum">
              <a:rPr lang="en-US" smtClean="0"/>
              <a:t>‹#›</a:t>
            </a:fld>
            <a:endParaRPr lang="en-US"/>
          </a:p>
        </p:txBody>
      </p:sp>
    </p:spTree>
    <p:extLst>
      <p:ext uri="{BB962C8B-B14F-4D97-AF65-F5344CB8AC3E}">
        <p14:creationId xmlns:p14="http://schemas.microsoft.com/office/powerpoint/2010/main" val="25150429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82E143-7C37-4994-9775-B0339CD33489}"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1DD17-7E53-4749-BE37-0AE51A96B58C}" type="slidenum">
              <a:rPr lang="en-US" smtClean="0"/>
              <a:t>‹#›</a:t>
            </a:fld>
            <a:endParaRPr lang="en-US"/>
          </a:p>
        </p:txBody>
      </p:sp>
    </p:spTree>
    <p:extLst>
      <p:ext uri="{BB962C8B-B14F-4D97-AF65-F5344CB8AC3E}">
        <p14:creationId xmlns:p14="http://schemas.microsoft.com/office/powerpoint/2010/main" val="37602565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82E143-7C37-4994-9775-B0339CD33489}"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31DD17-7E53-4749-BE37-0AE51A96B58C}" type="slidenum">
              <a:rPr lang="en-US" smtClean="0"/>
              <a:t>‹#›</a:t>
            </a:fld>
            <a:endParaRPr lang="en-US"/>
          </a:p>
        </p:txBody>
      </p:sp>
    </p:spTree>
    <p:extLst>
      <p:ext uri="{BB962C8B-B14F-4D97-AF65-F5344CB8AC3E}">
        <p14:creationId xmlns:p14="http://schemas.microsoft.com/office/powerpoint/2010/main" val="4792158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82E143-7C37-4994-9775-B0339CD33489}" type="datetimeFigureOut">
              <a:rPr lang="en-US" smtClean="0"/>
              <a:t>10/31/2018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31DD17-7E53-4749-BE37-0AE51A96B58C}" type="slidenum">
              <a:rPr lang="en-US" smtClean="0"/>
              <a:t>‹#›</a:t>
            </a:fld>
            <a:endParaRPr lang="en-US"/>
          </a:p>
        </p:txBody>
      </p:sp>
    </p:spTree>
    <p:extLst>
      <p:ext uri="{BB962C8B-B14F-4D97-AF65-F5344CB8AC3E}">
        <p14:creationId xmlns:p14="http://schemas.microsoft.com/office/powerpoint/2010/main" val="1255976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82E143-7C37-4994-9775-B0339CD33489}" type="datetimeFigureOut">
              <a:rPr lang="en-US" smtClean="0"/>
              <a:t>10/31/2018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31DD17-7E53-4749-BE37-0AE51A96B58C}" type="slidenum">
              <a:rPr lang="en-US" smtClean="0"/>
              <a:t>‹#›</a:t>
            </a:fld>
            <a:endParaRPr lang="en-US"/>
          </a:p>
        </p:txBody>
      </p:sp>
    </p:spTree>
    <p:extLst>
      <p:ext uri="{BB962C8B-B14F-4D97-AF65-F5344CB8AC3E}">
        <p14:creationId xmlns:p14="http://schemas.microsoft.com/office/powerpoint/2010/main" val="10860817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82E143-7C37-4994-9775-B0339CD33489}" type="datetimeFigureOut">
              <a:rPr lang="en-US" smtClean="0"/>
              <a:t>10/31/2018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31DD17-7E53-4749-BE37-0AE51A96B58C}" type="slidenum">
              <a:rPr lang="en-US" smtClean="0"/>
              <a:t>‹#›</a:t>
            </a:fld>
            <a:endParaRPr lang="en-US"/>
          </a:p>
        </p:txBody>
      </p:sp>
    </p:spTree>
    <p:extLst>
      <p:ext uri="{BB962C8B-B14F-4D97-AF65-F5344CB8AC3E}">
        <p14:creationId xmlns:p14="http://schemas.microsoft.com/office/powerpoint/2010/main" val="36144022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82E143-7C37-4994-9775-B0339CD33489}"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31DD17-7E53-4749-BE37-0AE51A96B58C}" type="slidenum">
              <a:rPr lang="en-US" smtClean="0"/>
              <a:t>‹#›</a:t>
            </a:fld>
            <a:endParaRPr lang="en-US"/>
          </a:p>
        </p:txBody>
      </p:sp>
    </p:spTree>
    <p:extLst>
      <p:ext uri="{BB962C8B-B14F-4D97-AF65-F5344CB8AC3E}">
        <p14:creationId xmlns:p14="http://schemas.microsoft.com/office/powerpoint/2010/main" val="19763792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82E143-7C37-4994-9775-B0339CD33489}" type="datetimeFigureOut">
              <a:rPr lang="en-US" smtClean="0"/>
              <a:t>10/31/2018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31DD17-7E53-4749-BE37-0AE51A96B58C}" type="slidenum">
              <a:rPr lang="en-US" smtClean="0"/>
              <a:t>‹#›</a:t>
            </a:fld>
            <a:endParaRPr lang="en-US"/>
          </a:p>
        </p:txBody>
      </p:sp>
    </p:spTree>
    <p:extLst>
      <p:ext uri="{BB962C8B-B14F-4D97-AF65-F5344CB8AC3E}">
        <p14:creationId xmlns:p14="http://schemas.microsoft.com/office/powerpoint/2010/main" val="26016011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82E143-7C37-4994-9775-B0339CD33489}"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1DD17-7E53-4749-BE37-0AE51A96B58C}" type="slidenum">
              <a:rPr lang="en-US" smtClean="0"/>
              <a:t>‹#›</a:t>
            </a:fld>
            <a:endParaRPr lang="en-US"/>
          </a:p>
        </p:txBody>
      </p:sp>
    </p:spTree>
    <p:extLst>
      <p:ext uri="{BB962C8B-B14F-4D97-AF65-F5344CB8AC3E}">
        <p14:creationId xmlns:p14="http://schemas.microsoft.com/office/powerpoint/2010/main" val="13712299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82E143-7C37-4994-9775-B0339CD33489}" type="datetimeFigureOut">
              <a:rPr lang="en-US" smtClean="0"/>
              <a:t>10/31/2018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31DD17-7E53-4749-BE37-0AE51A96B58C}" type="slidenum">
              <a:rPr lang="en-US" smtClean="0"/>
              <a:t>‹#›</a:t>
            </a:fld>
            <a:endParaRPr lang="en-US"/>
          </a:p>
        </p:txBody>
      </p:sp>
    </p:spTree>
    <p:extLst>
      <p:ext uri="{BB962C8B-B14F-4D97-AF65-F5344CB8AC3E}">
        <p14:creationId xmlns:p14="http://schemas.microsoft.com/office/powerpoint/2010/main" val="17051115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83200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72363202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49772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1"/>
            <a:ext cx="2742188" cy="364224"/>
          </a:xfrm>
          <a:prstGeom prst="rect">
            <a:avLst/>
          </a:prstGeom>
        </p:spPr>
        <p:txBody>
          <a:bodyPr vert="horz" lIns="91440" tIns="45720" rIns="146304" bIns="45720" rtlCol="0" anchor="ctr"/>
          <a:lstStyle>
            <a:lvl1pPr marL="0" algn="r" defTabSz="914367"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9216536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39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ext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alphaModFix amt="25000"/>
            <a:extLst>
              <a:ext uri="{28A0092B-C50C-407E-A947-70E740481C1C}">
                <a14:useLocalDpi xmlns:a14="http://schemas.microsoft.com/office/drawing/2010/main" val="0"/>
              </a:ext>
            </a:extLst>
          </a:blip>
          <a:stretch>
            <a:fillRect/>
          </a:stretch>
        </p:blipFill>
        <p:spPr>
          <a:xfrm rot="10800000">
            <a:off x="10362152" y="-335666"/>
            <a:ext cx="1829848" cy="8275899"/>
          </a:xfrm>
          <a:prstGeom prst="rect">
            <a:avLst/>
          </a:prstGeom>
        </p:spPr>
      </p:pic>
      <p:sp>
        <p:nvSpPr>
          <p:cNvPr id="8" name="Text Placeholder 4"/>
          <p:cNvSpPr>
            <a:spLocks noGrp="1"/>
          </p:cNvSpPr>
          <p:nvPr>
            <p:ph type="body" sz="quarter" idx="10" hasCustomPrompt="1"/>
          </p:nvPr>
        </p:nvSpPr>
        <p:spPr>
          <a:xfrm>
            <a:off x="642271" y="1347788"/>
            <a:ext cx="10812463" cy="4837112"/>
          </a:xfrm>
        </p:spPr>
        <p:txBody>
          <a:bodyPr/>
          <a:lstStyle>
            <a:lvl1pPr marL="0" indent="0">
              <a:buNone/>
              <a:defRPr sz="1800" b="1" i="0">
                <a:solidFill>
                  <a:srgbClr val="161616"/>
                </a:solidFill>
                <a:latin typeface="Segoe UI Semibold" charset="0"/>
                <a:ea typeface="Segoe UI Semibold" charset="0"/>
                <a:cs typeface="Segoe UI Semibold" charset="0"/>
              </a:defRPr>
            </a:lvl1pPr>
            <a:lvl2pPr marL="0" indent="0">
              <a:buNone/>
              <a:defRPr sz="1400" b="0" i="0">
                <a:solidFill>
                  <a:srgbClr val="969696"/>
                </a:solidFill>
                <a:latin typeface="Segoe UI" charset="0"/>
                <a:ea typeface="Segoe UI" charset="0"/>
                <a:cs typeface="Segoe UI" charset="0"/>
              </a:defRPr>
            </a:lvl2pPr>
            <a:lvl3pPr marL="457200" indent="-228600">
              <a:buSzPct val="65000"/>
              <a:buFontTx/>
              <a:buBlip>
                <a:blip r:embed="rId3"/>
              </a:buBlip>
              <a:defRPr sz="1400" b="0" i="0">
                <a:solidFill>
                  <a:srgbClr val="969696"/>
                </a:solidFill>
                <a:latin typeface="Segoe UI" charset="0"/>
                <a:ea typeface="Segoe UI" charset="0"/>
                <a:cs typeface="Segoe UI" charset="0"/>
              </a:defRPr>
            </a:lvl3pPr>
          </a:lstStyle>
          <a:p>
            <a:pPr lvl="0"/>
            <a:r>
              <a:rPr lang="en-US"/>
              <a:t>Subtitle</a:t>
            </a:r>
          </a:p>
          <a:p>
            <a:pPr lvl="1"/>
            <a:r>
              <a:rPr lang="en-US"/>
              <a:t>Body Copy</a:t>
            </a:r>
          </a:p>
          <a:p>
            <a:pPr lvl="2"/>
            <a:r>
              <a:rPr lang="en-US"/>
              <a:t>Bullet Points</a:t>
            </a:r>
          </a:p>
        </p:txBody>
      </p:sp>
      <p:grpSp>
        <p:nvGrpSpPr>
          <p:cNvPr id="4" name="Group 3"/>
          <p:cNvGrpSpPr/>
          <p:nvPr userDrawn="1"/>
        </p:nvGrpSpPr>
        <p:grpSpPr>
          <a:xfrm>
            <a:off x="10385301" y="-7951"/>
            <a:ext cx="1138362" cy="281547"/>
            <a:chOff x="5526819" y="6576452"/>
            <a:chExt cx="1138362" cy="281547"/>
          </a:xfrm>
        </p:grpSpPr>
        <p:sp>
          <p:nvSpPr>
            <p:cNvPr id="5" name="Rectangle 4"/>
            <p:cNvSpPr/>
            <p:nvPr userDrawn="1"/>
          </p:nvSpPr>
          <p:spPr>
            <a:xfrm>
              <a:off x="5526819" y="6581001"/>
              <a:ext cx="1138362" cy="276998"/>
            </a:xfrm>
            <a:prstGeom prst="rect">
              <a:avLst/>
            </a:prstGeom>
            <a:solidFill>
              <a:srgbClr val="459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Regular" charset="0"/>
              </a:endParaRPr>
            </a:p>
          </p:txBody>
        </p:sp>
        <p:sp>
          <p:nvSpPr>
            <p:cNvPr id="6" name="TextBox 5"/>
            <p:cNvSpPr txBox="1"/>
            <p:nvPr userDrawn="1"/>
          </p:nvSpPr>
          <p:spPr>
            <a:xfrm>
              <a:off x="5591086" y="6576452"/>
              <a:ext cx="1009828" cy="276999"/>
            </a:xfrm>
            <a:prstGeom prst="rect">
              <a:avLst/>
            </a:prstGeom>
            <a:noFill/>
          </p:spPr>
          <p:txBody>
            <a:bodyPr wrap="none" rtlCol="0">
              <a:spAutoFit/>
            </a:bodyPr>
            <a:lstStyle/>
            <a:p>
              <a:pPr algn="ctr"/>
              <a:r>
                <a:rPr lang="en-US" sz="1200">
                  <a:solidFill>
                    <a:schemeClr val="bg1"/>
                  </a:solidFill>
                  <a:latin typeface="Segoe UI" charset="0"/>
                  <a:ea typeface="Segoe UI" charset="0"/>
                  <a:cs typeface="Segoe UI" charset="0"/>
                </a:rPr>
                <a:t>Microsoft AI</a:t>
              </a:r>
            </a:p>
          </p:txBody>
        </p:sp>
      </p:grpSp>
      <p:sp>
        <p:nvSpPr>
          <p:cNvPr id="9" name="Text Placeholder 22"/>
          <p:cNvSpPr>
            <a:spLocks noGrp="1"/>
          </p:cNvSpPr>
          <p:nvPr>
            <p:ph type="body" sz="quarter" idx="11" hasCustomPrompt="1"/>
          </p:nvPr>
        </p:nvSpPr>
        <p:spPr>
          <a:xfrm>
            <a:off x="636438" y="632178"/>
            <a:ext cx="6623103" cy="914400"/>
          </a:xfrm>
        </p:spPr>
        <p:txBody>
          <a:bodyPr/>
          <a:lstStyle>
            <a:lvl1pPr marL="0" indent="0">
              <a:buNone/>
              <a:defRPr sz="3600" b="0" i="0">
                <a:solidFill>
                  <a:srgbClr val="4597EA"/>
                </a:solidFill>
                <a:latin typeface="Segoe UI Light" charset="0"/>
                <a:ea typeface="Segoe UI Light" charset="0"/>
                <a:cs typeface="Segoe UI Light" charset="0"/>
              </a:defRPr>
            </a:lvl1pPr>
            <a:lvl2pPr marL="0" indent="0">
              <a:buNone/>
              <a:defRPr sz="1600" b="1" i="0" cap="all" baseline="0">
                <a:latin typeface="Segoe UI Semibold" charset="0"/>
                <a:ea typeface="Segoe UI Semibold" charset="0"/>
                <a:cs typeface="Segoe UI Semibold" charset="0"/>
              </a:defRPr>
            </a:lvl2pPr>
          </a:lstStyle>
          <a:p>
            <a:pPr lvl="0"/>
            <a:r>
              <a:rPr lang="en-US"/>
              <a:t>Page title</a:t>
            </a:r>
          </a:p>
        </p:txBody>
      </p:sp>
    </p:spTree>
    <p:extLst>
      <p:ext uri="{BB962C8B-B14F-4D97-AF65-F5344CB8AC3E}">
        <p14:creationId xmlns:p14="http://schemas.microsoft.com/office/powerpoint/2010/main" val="128941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alphaModFix amt="25000"/>
            <a:extLst>
              <a:ext uri="{28A0092B-C50C-407E-A947-70E740481C1C}">
                <a14:useLocalDpi xmlns:a14="http://schemas.microsoft.com/office/drawing/2010/main" val="0"/>
              </a:ext>
            </a:extLst>
          </a:blip>
          <a:stretch>
            <a:fillRect/>
          </a:stretch>
        </p:blipFill>
        <p:spPr>
          <a:xfrm rot="10800000">
            <a:off x="10362152" y="-335666"/>
            <a:ext cx="1829848" cy="8275899"/>
          </a:xfrm>
          <a:prstGeom prst="rect">
            <a:avLst/>
          </a:prstGeom>
        </p:spPr>
      </p:pic>
      <p:sp>
        <p:nvSpPr>
          <p:cNvPr id="9" name="Table Placeholder 8"/>
          <p:cNvSpPr>
            <a:spLocks noGrp="1"/>
          </p:cNvSpPr>
          <p:nvPr>
            <p:ph type="tbl" sz="quarter" idx="10"/>
          </p:nvPr>
        </p:nvSpPr>
        <p:spPr>
          <a:xfrm>
            <a:off x="612775" y="1357097"/>
            <a:ext cx="10910888" cy="4719842"/>
          </a:xfrm>
        </p:spPr>
        <p:txBody>
          <a:bodyPr/>
          <a:lstStyle>
            <a:lvl1pPr>
              <a:defRPr>
                <a:latin typeface="Segoe UI" charset="0"/>
                <a:ea typeface="Segoe UI" charset="0"/>
                <a:cs typeface="Segoe UI" charset="0"/>
              </a:defRPr>
            </a:lvl1pPr>
          </a:lstStyle>
          <a:p>
            <a:endParaRPr lang="en-US"/>
          </a:p>
        </p:txBody>
      </p:sp>
      <p:grpSp>
        <p:nvGrpSpPr>
          <p:cNvPr id="4" name="Group 3"/>
          <p:cNvGrpSpPr/>
          <p:nvPr userDrawn="1"/>
        </p:nvGrpSpPr>
        <p:grpSpPr>
          <a:xfrm>
            <a:off x="10385301" y="-7951"/>
            <a:ext cx="1138362" cy="281547"/>
            <a:chOff x="5526819" y="6576452"/>
            <a:chExt cx="1138362" cy="281547"/>
          </a:xfrm>
        </p:grpSpPr>
        <p:sp>
          <p:nvSpPr>
            <p:cNvPr id="5" name="Rectangle 4"/>
            <p:cNvSpPr/>
            <p:nvPr userDrawn="1"/>
          </p:nvSpPr>
          <p:spPr>
            <a:xfrm>
              <a:off x="5526819" y="6581001"/>
              <a:ext cx="1138362" cy="276998"/>
            </a:xfrm>
            <a:prstGeom prst="rect">
              <a:avLst/>
            </a:prstGeom>
            <a:solidFill>
              <a:srgbClr val="4597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Regular" charset="0"/>
              </a:endParaRPr>
            </a:p>
          </p:txBody>
        </p:sp>
        <p:sp>
          <p:nvSpPr>
            <p:cNvPr id="6" name="TextBox 5"/>
            <p:cNvSpPr txBox="1"/>
            <p:nvPr userDrawn="1"/>
          </p:nvSpPr>
          <p:spPr>
            <a:xfrm>
              <a:off x="5591086" y="6576452"/>
              <a:ext cx="1009828" cy="276999"/>
            </a:xfrm>
            <a:prstGeom prst="rect">
              <a:avLst/>
            </a:prstGeom>
            <a:noFill/>
          </p:spPr>
          <p:txBody>
            <a:bodyPr wrap="none" rtlCol="0">
              <a:spAutoFit/>
            </a:bodyPr>
            <a:lstStyle/>
            <a:p>
              <a:pPr algn="ctr"/>
              <a:r>
                <a:rPr lang="en-US" sz="1200">
                  <a:solidFill>
                    <a:schemeClr val="bg1"/>
                  </a:solidFill>
                  <a:latin typeface="Segoe UI" charset="0"/>
                  <a:ea typeface="Segoe UI" charset="0"/>
                  <a:cs typeface="Segoe UI" charset="0"/>
                </a:rPr>
                <a:t>Microsoft AI</a:t>
              </a:r>
            </a:p>
          </p:txBody>
        </p:sp>
      </p:grpSp>
      <p:sp>
        <p:nvSpPr>
          <p:cNvPr id="8" name="Text Placeholder 22"/>
          <p:cNvSpPr>
            <a:spLocks noGrp="1"/>
          </p:cNvSpPr>
          <p:nvPr>
            <p:ph type="body" sz="quarter" idx="11" hasCustomPrompt="1"/>
          </p:nvPr>
        </p:nvSpPr>
        <p:spPr>
          <a:xfrm>
            <a:off x="636438" y="632178"/>
            <a:ext cx="6623103" cy="914400"/>
          </a:xfrm>
        </p:spPr>
        <p:txBody>
          <a:bodyPr/>
          <a:lstStyle>
            <a:lvl1pPr marL="0" indent="0">
              <a:buNone/>
              <a:defRPr sz="3600" b="0" i="0">
                <a:solidFill>
                  <a:srgbClr val="4597EA"/>
                </a:solidFill>
                <a:latin typeface="Segoe UI Light" charset="0"/>
                <a:ea typeface="Segoe UI Light" charset="0"/>
                <a:cs typeface="Segoe UI Light" charset="0"/>
              </a:defRPr>
            </a:lvl1pPr>
            <a:lvl2pPr marL="0" indent="0">
              <a:buNone/>
              <a:defRPr sz="1600" b="1" i="0" cap="all" baseline="0">
                <a:latin typeface="Segoe UI Semibold" charset="0"/>
                <a:ea typeface="Segoe UI Semibold" charset="0"/>
                <a:cs typeface="Segoe UI Semibold" charset="0"/>
              </a:defRPr>
            </a:lvl2pPr>
          </a:lstStyle>
          <a:p>
            <a:pPr lvl="0"/>
            <a:r>
              <a:rPr lang="en-US"/>
              <a:t>Table title</a:t>
            </a:r>
          </a:p>
        </p:txBody>
      </p:sp>
    </p:spTree>
    <p:extLst>
      <p:ext uri="{BB962C8B-B14F-4D97-AF65-F5344CB8AC3E}">
        <p14:creationId xmlns:p14="http://schemas.microsoft.com/office/powerpoint/2010/main" val="6498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041327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9866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8618345"/>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10/31/2018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9686820"/>
      </p:ext>
    </p:extLst>
  </p:cSld>
  <p:clrMap bg1="lt1" tx1="dk1" bg2="lt2" tx2="dk2" accent1="accent1" accent2="accent2" accent3="accent3" accent4="accent4" accent5="accent5" accent6="accent6" hlink="hlink" folHlink="folHlink"/>
  <p:sldLayoutIdLst>
    <p:sldLayoutId id="2147484760" r:id="rId1"/>
    <p:sldLayoutId id="2147484761" r:id="rId2"/>
    <p:sldLayoutId id="2147484762" r:id="rId3"/>
    <p:sldLayoutId id="2147484763" r:id="rId4"/>
    <p:sldLayoutId id="2147484764" r:id="rId5"/>
    <p:sldLayoutId id="2147484765" r:id="rId6"/>
    <p:sldLayoutId id="2147484766" r:id="rId7"/>
    <p:sldLayoutId id="2147484767" r:id="rId8"/>
    <p:sldLayoutId id="2147484768" r:id="rId9"/>
    <p:sldLayoutId id="2147484769" r:id="rId10"/>
    <p:sldLayoutId id="2147484770" r:id="rId11"/>
    <p:sldLayoutId id="2147484771" r:id="rId12"/>
    <p:sldLayoutId id="2147484772" r:id="rId13"/>
    <p:sldLayoutId id="2147484773" r:id="rId14"/>
    <p:sldLayoutId id="2147484774" r:id="rId15"/>
    <p:sldLayoutId id="2147484775" r:id="rId16"/>
    <p:sldLayoutId id="2147484776" r:id="rId17"/>
    <p:sldLayoutId id="2147484777" r:id="rId18"/>
    <p:sldLayoutId id="2147484778" r:id="rId19"/>
    <p:sldLayoutId id="2147484780" r:id="rId20"/>
    <p:sldLayoutId id="214748478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microsoft.com/office/2007/relationships/hdphoto" Target="../media/hdphoto5.wdp"/><Relationship Id="rId3" Type="http://schemas.openxmlformats.org/officeDocument/2006/relationships/image" Target="../media/image14.png"/><Relationship Id="rId7" Type="http://schemas.microsoft.com/office/2007/relationships/hdphoto" Target="../media/hdphoto2.wdp"/><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8.png"/><Relationship Id="rId4" Type="http://schemas.openxmlformats.org/officeDocument/2006/relationships/image" Target="../media/image15.png"/><Relationship Id="rId9"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zure/MachineLearningNotebooks" TargetMode="External"/><Relationship Id="rId2" Type="http://schemas.openxmlformats.org/officeDocument/2006/relationships/hyperlink" Target="https://aka.ms/aml-notebook-databricks-e2e"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9.wdp"/><Relationship Id="rId3" Type="http://schemas.openxmlformats.org/officeDocument/2006/relationships/image" Target="../media/image27.jpeg"/><Relationship Id="rId7" Type="http://schemas.microsoft.com/office/2007/relationships/hdphoto" Target="../media/hdphoto6.wdp"/><Relationship Id="rId12"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30.png"/><Relationship Id="rId11" Type="http://schemas.microsoft.com/office/2007/relationships/hdphoto" Target="../media/hdphoto8.wdp"/><Relationship Id="rId5" Type="http://schemas.openxmlformats.org/officeDocument/2006/relationships/image" Target="../media/image29.png"/><Relationship Id="rId1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28.emf"/><Relationship Id="rId9" Type="http://schemas.microsoft.com/office/2007/relationships/hdphoto" Target="../media/hdphoto7.wdp"/><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hyperlink" Target="https://na01.safelinks.protection.outlook.com/?url=https://myignite.techcommunity.microsoft.com/sessions/66248&amp;data=02|01|pasha@microsoft.com|a489bf583ae4452fc59208d628c67a01|72f988bf86f141af91ab2d7cd011db47|1|0|636741230245327671&amp;sdata=sBVj40xrnjtIQ2G%2Bl%2BDb/cGH6tNYzlgUut7sWQAawrg%3D&amp;reserved=0" TargetMode="External"/><Relationship Id="rId3" Type="http://schemas.openxmlformats.org/officeDocument/2006/relationships/image" Target="../media/image37.svg"/><Relationship Id="rId7" Type="http://schemas.openxmlformats.org/officeDocument/2006/relationships/hyperlink" Target="https://na01.safelinks.protection.outlook.com/?url=https://myignite.techcommunity.microsoft.com/sessions/66265&amp;data=02|01|pasha@microsoft.com|a489bf583ae4452fc59208d628c67a01|72f988bf86f141af91ab2d7cd011db47|1|0|636741230245327671&amp;sdata=9MNXNK8DZy76AvzWKvOhB16Tl/G%2BnCeOImums4tvCR8%3D&amp;reserved=0" TargetMode="External"/><Relationship Id="rId2"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38.png"/><Relationship Id="rId11" Type="http://schemas.openxmlformats.org/officeDocument/2006/relationships/hyperlink" Target="https://na01.safelinks.protection.outlook.com/?url=https://azure.microsoft.com/en-us/blog/what-s-new-in-azure-machine-learning-service/&amp;data=02|01|pasha@microsoft.com|a489bf583ae4452fc59208d628c67a01|72f988bf86f141af91ab2d7cd011db47|1|0|636741230245347692&amp;sdata=MPJw1wboDfiDqgwJrd48sj8kkvQ7tOSwkQd3TviVIEI%3D&amp;reserved=0" TargetMode="External"/><Relationship Id="rId5" Type="http://schemas.openxmlformats.org/officeDocument/2006/relationships/hyperlink" Target="https://aka.ms/aml-notebook-databricks-e2e" TargetMode="External"/><Relationship Id="rId10" Type="http://schemas.openxmlformats.org/officeDocument/2006/relationships/hyperlink" Target="https://na01.safelinks.protection.outlook.com/?url=https://myignite.techcommunity.microsoft.com/sessions/66245&amp;data=02|01|pasha@microsoft.com|a489bf583ae4452fc59208d628c67a01|72f988bf86f141af91ab2d7cd011db47|1|0|636741230245347692&amp;sdata=0Xl9BQhH7kYphwWs/bu6yPCbXD4pX1cedDfR2VvMKf4%3D&amp;reserved=0" TargetMode="External"/><Relationship Id="rId4" Type="http://schemas.openxmlformats.org/officeDocument/2006/relationships/hyperlink" Target="https://aka.ms/aml-docs" TargetMode="External"/><Relationship Id="rId9" Type="http://schemas.openxmlformats.org/officeDocument/2006/relationships/hyperlink" Target="https://na01.safelinks.protection.outlook.com/?url=https://myignite.techcommunity.microsoft.com/sessions/65389&amp;data=02|01|pasha@microsoft.com|a489bf583ae4452fc59208d628c67a01|72f988bf86f141af91ab2d7cd011db47|1|0|636741230245337683&amp;sdata=8btLm%2BQPMqsfIrXrJI0Mv043S/iwS4wZLGDcYYeXQPA%3D&amp;reserved=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1" y="2425541"/>
            <a:ext cx="8539603" cy="1107996"/>
          </a:xfrm>
        </p:spPr>
        <p:txBody>
          <a:bodyPr/>
          <a:lstStyle/>
          <a:p>
            <a:r>
              <a:rPr lang="en-US" b="0" dirty="0"/>
              <a:t>Azure Machine Learning SDK with Azure Databricks</a:t>
            </a:r>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1" y="3962400"/>
            <a:ext cx="5943600" cy="1231106"/>
          </a:xfrm>
        </p:spPr>
        <p:txBody>
          <a:bodyPr/>
          <a:lstStyle/>
          <a:p>
            <a:r>
              <a:rPr lang="en-US" dirty="0"/>
              <a:t>Parashar Shah</a:t>
            </a:r>
          </a:p>
          <a:p>
            <a:r>
              <a:rPr lang="en-US" dirty="0"/>
              <a:t>Senior Program/Product Manager, Azure ML Platform</a:t>
            </a:r>
          </a:p>
          <a:p>
            <a:r>
              <a:rPr lang="en-US" dirty="0"/>
              <a:t>@parashar </a:t>
            </a:r>
            <a:r>
              <a:rPr lang="en-US" sz="1400" dirty="0"/>
              <a:t>(Twitter)</a:t>
            </a:r>
            <a:endParaRPr lang="en-US" dirty="0"/>
          </a:p>
        </p:txBody>
      </p:sp>
      <p:sp>
        <p:nvSpPr>
          <p:cNvPr id="3" name="Text Placeholder 2">
            <a:extLst>
              <a:ext uri="{FF2B5EF4-FFF2-40B4-BE49-F238E27FC236}">
                <a16:creationId xmlns:a16="http://schemas.microsoft.com/office/drawing/2014/main" id="{B9B3568B-2D97-45F6-A9F1-970E3E5F5A14}"/>
              </a:ext>
            </a:extLst>
          </p:cNvPr>
          <p:cNvSpPr>
            <a:spLocks noGrp="1"/>
          </p:cNvSpPr>
          <p:nvPr>
            <p:ph type="body" sz="quarter" idx="13"/>
          </p:nvPr>
        </p:nvSpPr>
        <p:spPr/>
        <p:txBody>
          <a:bodyPr/>
          <a:lstStyle/>
          <a:p>
            <a:r>
              <a:rPr lang="en-US" dirty="0"/>
              <a:t>ML Platform</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586390" y="1434370"/>
            <a:ext cx="11018520" cy="3533275"/>
          </a:xfrm>
        </p:spPr>
        <p:txBody>
          <a:bodyPr/>
          <a:lstStyle/>
          <a:p>
            <a:r>
              <a:rPr lang="en-US" dirty="0"/>
              <a:t>Overview of Azure Machine Learning SDK (AML SDK)</a:t>
            </a:r>
          </a:p>
          <a:p>
            <a:r>
              <a:rPr lang="en-US" dirty="0"/>
              <a:t>Demo</a:t>
            </a:r>
          </a:p>
          <a:p>
            <a:pPr marL="457200" indent="-457200">
              <a:buFont typeface="Arial" panose="020B0604020202020204" pitchFamily="34" charset="0"/>
              <a:buChar char="•"/>
            </a:pPr>
            <a:r>
              <a:rPr lang="en-US" dirty="0"/>
              <a:t>How to setup Azure Databricks with AML SDK</a:t>
            </a:r>
          </a:p>
          <a:p>
            <a:pPr marL="457200" indent="-457200">
              <a:buFont typeface="Arial" panose="020B0604020202020204" pitchFamily="34" charset="0"/>
              <a:buChar char="•"/>
            </a:pPr>
            <a:r>
              <a:rPr lang="en-US" dirty="0"/>
              <a:t>Use AML SDK to train your model with Azure Databricks</a:t>
            </a:r>
          </a:p>
          <a:p>
            <a:pPr marL="457200" indent="-457200">
              <a:buFont typeface="Arial" panose="020B0604020202020204" pitchFamily="34" charset="0"/>
              <a:buChar char="•"/>
            </a:pPr>
            <a:r>
              <a:rPr lang="en-US" dirty="0"/>
              <a:t>Deploy the model as an auto scalable webservice in Azure</a:t>
            </a:r>
          </a:p>
          <a:p>
            <a:pPr marL="457200" indent="-457200">
              <a:buFont typeface="Arial" panose="020B0604020202020204" pitchFamily="34" charset="0"/>
              <a:buChar char="•"/>
            </a:pPr>
            <a:r>
              <a:rPr lang="en-US" dirty="0"/>
              <a:t>Automated Machine Learning on Azure Databricks</a:t>
            </a:r>
          </a:p>
          <a:p>
            <a:r>
              <a:rPr lang="en-US" dirty="0"/>
              <a:t>QnA</a:t>
            </a:r>
          </a:p>
        </p:txBody>
      </p:sp>
    </p:spTree>
    <p:extLst>
      <p:ext uri="{BB962C8B-B14F-4D97-AF65-F5344CB8AC3E}">
        <p14:creationId xmlns:p14="http://schemas.microsoft.com/office/powerpoint/2010/main" val="28231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A116A1E-32B2-4BC1-8406-B59291F12F14}"/>
              </a:ext>
            </a:extLst>
          </p:cNvPr>
          <p:cNvSpPr/>
          <p:nvPr/>
        </p:nvSpPr>
        <p:spPr bwMode="auto">
          <a:xfrm>
            <a:off x="6936340" y="5578837"/>
            <a:ext cx="4747597" cy="844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nvSpPr>
        <p:spPr bwMode="auto">
          <a:xfrm>
            <a:off x="6930863" y="4519044"/>
            <a:ext cx="4747597" cy="844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95298" y="149358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a:solidFill>
                  <a:srgbClr val="0078D4"/>
                </a:solidFill>
                <a:latin typeface="Segoe UI Semibold"/>
                <a:ea typeface="Segoe UI" pitchFamily="34" charset="0"/>
                <a:cs typeface="Segoe UI" pitchFamily="34" charset="0"/>
              </a:rPr>
              <a:t>Sophisticated pretrained models </a:t>
            </a:r>
          </a:p>
          <a:p>
            <a:pPr defTabSz="932293" fontAlgn="base">
              <a:spcBef>
                <a:spcPct val="0"/>
              </a:spcBef>
              <a:spcAft>
                <a:spcPct val="0"/>
              </a:spcAft>
              <a:defRPr/>
            </a:pPr>
            <a:r>
              <a:rPr lang="en-US" sz="1400">
                <a:solidFill>
                  <a:srgbClr val="0078D4"/>
                </a:solidFill>
                <a:latin typeface="Segoe UI"/>
                <a:cs typeface="Segoe UI" pitchFamily="34" charset="0"/>
              </a:rPr>
              <a:t>To simplify solution development</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6917608" y="1493587"/>
            <a:ext cx="4747596" cy="844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6936340" y="3507408"/>
            <a:ext cx="4747597" cy="844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55703" y="3592594"/>
            <a:ext cx="1020195" cy="747334"/>
            <a:chOff x="7286594" y="4073701"/>
            <a:chExt cx="1070924" cy="93130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chemeClr val="accent1"/>
                </a:solidFill>
                <a:prstDash val="solid"/>
                <a:miter/>
              </a:ln>
            </p:spPr>
            <p:txBody>
              <a:bodyPr rtlCol="0" anchor="ctr"/>
              <a:lstStyle/>
              <a:p>
                <a:pPr defTabSz="457112">
                  <a:defRPr/>
                </a:pPr>
                <a:endParaRPr lang="en-IN" sz="3200" kern="0">
                  <a:solidFill>
                    <a:srgbClr val="505050"/>
                  </a:solidFill>
                  <a:latin typeface="Segoe UI"/>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chemeClr val="accent1"/>
                </a:solidFill>
                <a:prstDash val="solid"/>
                <a:miter/>
              </a:ln>
            </p:spPr>
            <p:txBody>
              <a:bodyPr rtlCol="0" anchor="ctr"/>
              <a:lstStyle/>
              <a:p>
                <a:pPr defTabSz="457112">
                  <a:defRPr/>
                </a:pPr>
                <a:endParaRPr lang="en-IN" sz="3200" kern="0">
                  <a:solidFill>
                    <a:srgbClr val="505050"/>
                  </a:solidFill>
                  <a:latin typeface="Segoe UI"/>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chemeClr val="accent1"/>
                </a:solidFill>
                <a:prstDash val="solid"/>
                <a:miter/>
              </a:ln>
            </p:spPr>
            <p:txBody>
              <a:bodyPr rtlCol="0" anchor="ctr"/>
              <a:lstStyle/>
              <a:p>
                <a:pPr defTabSz="457112">
                  <a:defRPr/>
                </a:pPr>
                <a:endParaRPr lang="en-IN" sz="3200" kern="0">
                  <a:solidFill>
                    <a:srgbClr val="505050"/>
                  </a:solidFill>
                  <a:latin typeface="Segoe UI"/>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chemeClr val="accent1"/>
                </a:solidFill>
                <a:prstDash val="solid"/>
                <a:miter/>
              </a:ln>
            </p:spPr>
            <p:txBody>
              <a:bodyPr rtlCol="0" anchor="ctr"/>
              <a:lstStyle/>
              <a:p>
                <a:pPr defTabSz="457112">
                  <a:defRPr/>
                </a:pPr>
                <a:endParaRPr lang="en-IN" sz="3200" kern="0">
                  <a:solidFill>
                    <a:srgbClr val="505050"/>
                  </a:solidFill>
                  <a:latin typeface="Segoe UI"/>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chemeClr val="accent1"/>
                </a:solidFill>
                <a:prstDash val="solid"/>
                <a:miter/>
              </a:ln>
            </p:spPr>
            <p:txBody>
              <a:bodyPr rtlCol="0" anchor="ctr"/>
              <a:lstStyle/>
              <a:p>
                <a:pPr defTabSz="457112">
                  <a:defRPr/>
                </a:pPr>
                <a:endParaRPr lang="en-IN" sz="3200" kern="0">
                  <a:solidFill>
                    <a:srgbClr val="505050"/>
                  </a:solidFill>
                  <a:latin typeface="Segoe UI"/>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chemeClr val="accent1"/>
                </a:solidFill>
                <a:prstDash val="solid"/>
                <a:miter/>
              </a:ln>
            </p:spPr>
            <p:txBody>
              <a:bodyPr rtlCol="0" anchor="ctr"/>
              <a:lstStyle/>
              <a:p>
                <a:pPr defTabSz="457112">
                  <a:defRPr/>
                </a:pPr>
                <a:endParaRPr lang="en-IN" sz="3200" kern="0">
                  <a:solidFill>
                    <a:srgbClr val="505050"/>
                  </a:solidFill>
                  <a:latin typeface="Segoe UI"/>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86594" y="4573103"/>
              <a:ext cx="1070924" cy="431902"/>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srgbClr val="FFFFFF"/>
                  </a:solidFill>
                  <a:latin typeface="Segoe UI Semibold" panose="020B0702040204020203" pitchFamily="34" charset="0"/>
                  <a:cs typeface="Segoe UI Semibold" panose="020B0702040204020203" pitchFamily="34" charset="0"/>
                </a:rPr>
                <a:t>Azure </a:t>
              </a:r>
              <a:br>
                <a:rPr lang="en-US" sz="900">
                  <a:solidFill>
                    <a:srgbClr val="FFFFFF"/>
                  </a:solidFill>
                  <a:latin typeface="Segoe UI Semibold" panose="020B0702040204020203" pitchFamily="34" charset="0"/>
                  <a:cs typeface="Segoe UI Semibold" panose="020B0702040204020203" pitchFamily="34" charset="0"/>
                </a:rPr>
              </a:br>
              <a:r>
                <a:rPr lang="en-US" sz="900">
                  <a:solidFill>
                    <a:srgbClr val="FFFFFF"/>
                  </a:solidFill>
                  <a:latin typeface="Segoe UI Semibold" panose="020B0702040204020203" pitchFamily="34" charset="0"/>
                  <a:cs typeface="Segoe UI Semibold" panose="020B0702040204020203" pitchFamily="34" charset="0"/>
                </a:rPr>
                <a:t>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7567340" y="4588733"/>
            <a:ext cx="694092" cy="686774"/>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a:solidFill>
                    <a:srgbClr val="1A1A1A"/>
                  </a:solidFill>
                  <a:latin typeface="Segoe UI Semibold"/>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a:solidFill>
                    <a:srgbClr val="1A1A1A"/>
                  </a:solidFill>
                  <a:latin typeface="Segoe UI Semibold"/>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a:gradFill>
                    <a:gsLst>
                      <a:gs pos="2917">
                        <a:srgbClr val="FFFFFF"/>
                      </a:gs>
                      <a:gs pos="30000">
                        <a:srgbClr val="FFFFFF"/>
                      </a:gs>
                    </a:gsLst>
                    <a:lin ang="5400000" scaled="0"/>
                  </a:gradFill>
                  <a:latin typeface="Segoe UI Semibold"/>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9087539" y="4597495"/>
            <a:ext cx="694092" cy="686774"/>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a:solidFill>
                    <a:srgbClr val="1A1A1A"/>
                  </a:solidFill>
                  <a:latin typeface="Segoe UI Semibold"/>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a:solidFill>
                    <a:srgbClr val="1A1A1A"/>
                  </a:solidFill>
                  <a:latin typeface="Segoe UI Semibold"/>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a:gradFill>
                    <a:gsLst>
                      <a:gs pos="2917">
                        <a:srgbClr val="FFFFFF"/>
                      </a:gs>
                      <a:gs pos="30000">
                        <a:srgbClr val="FFFFFF"/>
                      </a:gs>
                    </a:gsLst>
                    <a:lin ang="5400000" scaled="0"/>
                  </a:gradFill>
                  <a:latin typeface="Segoe UI Semibold"/>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7844" y="3583905"/>
            <a:ext cx="1216707" cy="733306"/>
            <a:chOff x="10329687" y="4128063"/>
            <a:chExt cx="1315630" cy="843890"/>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4"/>
              <a:ext cx="1315630" cy="398849"/>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srgbClr val="FFFFFF"/>
                  </a:solidFill>
                  <a:latin typeface="Segoe UI Semibold" panose="020B0702040204020203" pitchFamily="34" charset="0"/>
                  <a:cs typeface="Segoe UI Semibold" panose="020B0702040204020203" pitchFamily="34" charset="0"/>
                </a:rPr>
                <a:t>Machine Learning</a:t>
              </a:r>
              <a:br>
                <a:rPr lang="en-US" sz="900">
                  <a:solidFill>
                    <a:srgbClr val="FFFFFF"/>
                  </a:solidFill>
                  <a:latin typeface="Segoe UI Semibold" panose="020B0702040204020203" pitchFamily="34" charset="0"/>
                  <a:cs typeface="Segoe UI Semibold" panose="020B0702040204020203" pitchFamily="34" charset="0"/>
                </a:rPr>
              </a:br>
              <a:r>
                <a:rPr lang="en-US" sz="900">
                  <a:solidFill>
                    <a:srgbClr val="FFFFFF"/>
                  </a:solidFill>
                  <a:latin typeface="Segoe UI Semibold" panose="020B0702040204020203" pitchFamily="34" charset="0"/>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7739" y="4612439"/>
            <a:ext cx="694092" cy="686774"/>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a:solidFill>
                    <a:srgbClr val="1A1A1A"/>
                  </a:solidFill>
                  <a:latin typeface="Segoe UI Semibold"/>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2800">
                  <a:solidFill>
                    <a:srgbClr val="1A1A1A"/>
                  </a:solidFill>
                  <a:latin typeface="Segoe UI Semibold"/>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81"/>
              <a:ext cx="1672558" cy="560756"/>
            </a:xfrm>
            <a:prstGeom prst="rect">
              <a:avLst/>
            </a:prstGeom>
            <a:noFill/>
          </p:spPr>
          <p:txBody>
            <a:bodyPr wrap="square" lIns="0" tIns="0" rIns="0" bIns="0" rtlCol="0">
              <a:spAutoFit/>
            </a:bodyPr>
            <a:lstStyle/>
            <a:p>
              <a:pPr algn="ctr" defTabSz="914225">
                <a:defRPr/>
              </a:pPr>
              <a:r>
                <a:rPr lang="en-US" sz="1100" b="1">
                  <a:gradFill>
                    <a:gsLst>
                      <a:gs pos="2917">
                        <a:srgbClr val="FFFFFF"/>
                      </a:gs>
                      <a:gs pos="30000">
                        <a:srgbClr val="FFFFFF"/>
                      </a:gs>
                    </a:gsLst>
                    <a:lin ang="5400000" scaled="0"/>
                  </a:gradFill>
                  <a:latin typeface="Segoe UI Semibold"/>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4030" y="2505588"/>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a:solidFill>
                  <a:srgbClr val="0078D4"/>
                </a:solidFill>
                <a:latin typeface="Segoe UI Semibold"/>
                <a:ea typeface="Segoe UI" pitchFamily="34" charset="0"/>
                <a:cs typeface="Segoe UI" pitchFamily="34" charset="0"/>
              </a:rPr>
              <a:t>Popular frameworks</a:t>
            </a:r>
          </a:p>
          <a:p>
            <a:pPr defTabSz="932293" fontAlgn="base">
              <a:spcBef>
                <a:spcPct val="0"/>
              </a:spcBef>
              <a:spcAft>
                <a:spcPct val="0"/>
              </a:spcAft>
              <a:defRPr/>
            </a:pPr>
            <a:r>
              <a:rPr lang="en-US" sz="1400">
                <a:solidFill>
                  <a:srgbClr val="0078D4"/>
                </a:solidFill>
                <a:latin typeface="Segoe UI"/>
                <a:cs typeface="Segoe UI" pitchFamily="34" charset="0"/>
              </a:rPr>
              <a:t>To build advanced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6936340" y="2505588"/>
            <a:ext cx="4747597" cy="84407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215498" y="2669031"/>
            <a:ext cx="1075908" cy="586918"/>
            <a:chOff x="8295740" y="2911241"/>
            <a:chExt cx="1076060" cy="587001"/>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srgbClr val="FFFFFF"/>
                  </a:solidFill>
                  <a:latin typeface="Segoe UI Semibold" panose="020B0702040204020203" pitchFamily="34" charset="0"/>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693535"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332071" y="2687214"/>
            <a:ext cx="1075908" cy="568735"/>
            <a:chOff x="9412471" y="2929427"/>
            <a:chExt cx="1076060" cy="568815"/>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9800449"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471"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srgbClr val="FFFFFF"/>
                  </a:solidFill>
                  <a:latin typeface="Segoe UI Semibold" panose="020B0702040204020203" pitchFamily="34" charset="0"/>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098925" y="2687214"/>
            <a:ext cx="1075908" cy="568735"/>
            <a:chOff x="7179009" y="2929427"/>
            <a:chExt cx="1076060" cy="568815"/>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179009"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srgbClr val="FFFFFF"/>
                  </a:solidFill>
                  <a:latin typeface="Segoe UI Semibold" panose="020B0702040204020203" pitchFamily="34" charset="0"/>
                  <a:cs typeface="Segoe UI Semibold" panose="020B0702040204020203" pitchFamily="34" charset="0"/>
                </a:rPr>
                <a:t>Pytorch</a:t>
              </a:r>
            </a:p>
          </p:txBody>
        </p:sp>
      </p:grpSp>
      <p:grpSp>
        <p:nvGrpSpPr>
          <p:cNvPr id="7" name="Group 6">
            <a:extLst>
              <a:ext uri="{FF2B5EF4-FFF2-40B4-BE49-F238E27FC236}">
                <a16:creationId xmlns:a16="http://schemas.microsoft.com/office/drawing/2014/main" id="{A27BF2F7-4A58-48A4-9407-D9C0F2F06603}"/>
              </a:ext>
            </a:extLst>
          </p:cNvPr>
          <p:cNvGrpSpPr/>
          <p:nvPr/>
        </p:nvGrpSpPr>
        <p:grpSpPr>
          <a:xfrm>
            <a:off x="10448642" y="2656401"/>
            <a:ext cx="1075908" cy="599547"/>
            <a:chOff x="10529201" y="2898610"/>
            <a:chExt cx="1076060" cy="599632"/>
          </a:xfrm>
        </p:grpSpPr>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10883131" y="2898610"/>
              <a:ext cx="368201" cy="359364"/>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C9175F7C-129D-4100-9EC8-A0CD13DD5241}"/>
                </a:ext>
              </a:extLst>
            </p:cNvPr>
            <p:cNvSpPr txBox="1"/>
            <p:nvPr/>
          </p:nvSpPr>
          <p:spPr>
            <a:xfrm>
              <a:off x="10529201" y="3278758"/>
              <a:ext cx="1076060"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srgbClr val="FFFFFF"/>
                  </a:solidFill>
                  <a:latin typeface="Segoe UI Semibold" panose="020B0702040204020203" pitchFamily="34" charset="0"/>
                  <a:cs typeface="Segoe UI Semibold" panose="020B0702040204020203" pitchFamily="34" charset="0"/>
                </a:rPr>
                <a:t>Onnx</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47568" y="3651150"/>
            <a:ext cx="1199712" cy="678482"/>
            <a:chOff x="8770011" y="4174476"/>
            <a:chExt cx="1315630" cy="814891"/>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2"/>
              <a:ext cx="1315630" cy="416265"/>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srgbClr val="FFFFFF"/>
                  </a:solidFill>
                  <a:latin typeface="Segoe UI Semibold" panose="020B0702040204020203" pitchFamily="34" charset="0"/>
                  <a:cs typeface="Segoe UI Semibold" panose="020B0702040204020203" pitchFamily="34" charset="0"/>
                </a:rPr>
                <a:t>Azure </a:t>
              </a:r>
              <a:br>
                <a:rPr lang="en-US" sz="900">
                  <a:solidFill>
                    <a:srgbClr val="FFFFFF"/>
                  </a:solidFill>
                  <a:latin typeface="Segoe UI Semibold" panose="020B0702040204020203" pitchFamily="34" charset="0"/>
                  <a:cs typeface="Segoe UI Semibold" panose="020B0702040204020203" pitchFamily="34" charset="0"/>
                </a:rPr>
              </a:br>
              <a:r>
                <a:rPr lang="en-US" sz="900">
                  <a:solidFill>
                    <a:srgbClr val="FFFFFF"/>
                  </a:solidFill>
                  <a:latin typeface="Segoe UI Semibold" panose="020B0702040204020203" pitchFamily="34" charset="0"/>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4" name="Group 3">
            <a:extLst>
              <a:ext uri="{FF2B5EF4-FFF2-40B4-BE49-F238E27FC236}">
                <a16:creationId xmlns:a16="http://schemas.microsoft.com/office/drawing/2014/main" id="{19171ADB-211D-436C-A0B4-984141155D85}"/>
              </a:ext>
            </a:extLst>
          </p:cNvPr>
          <p:cNvGrpSpPr/>
          <p:nvPr/>
        </p:nvGrpSpPr>
        <p:grpSpPr>
          <a:xfrm>
            <a:off x="9503583" y="1675041"/>
            <a:ext cx="753031" cy="557953"/>
            <a:chOff x="8949138" y="1543358"/>
            <a:chExt cx="753138" cy="558032"/>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srgbClr val="FFFFFF"/>
                  </a:solidFill>
                  <a:latin typeface="Segoe UI Semibold" panose="020B0702040204020203" pitchFamily="34" charset="0"/>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defTabSz="914225">
                <a:defRPr/>
              </a:pPr>
              <a:endParaRPr lang="en-US" sz="1800">
                <a:solidFill>
                  <a:srgbClr val="1A1A1A"/>
                </a:solidFill>
                <a:latin typeface="Segoe UI"/>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419996" y="1733414"/>
            <a:ext cx="684893" cy="499580"/>
            <a:chOff x="8064331" y="1601739"/>
            <a:chExt cx="684991" cy="499651"/>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srgbClr val="FFFFFF"/>
                  </a:solidFill>
                  <a:latin typeface="Segoe UI Semibold" panose="020B0702040204020203" pitchFamily="34" charset="0"/>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a:solidFill>
                    <a:srgbClr val="0078D4"/>
                  </a:solidFill>
                  <a:latin typeface="Segoe UI"/>
                  <a:ea typeface="Segoe UI" pitchFamily="34" charset="0"/>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69816" y="1675791"/>
            <a:ext cx="744510" cy="684334"/>
            <a:chOff x="9902092" y="1544108"/>
            <a:chExt cx="744616" cy="684431"/>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34663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srgbClr val="FFFFFF"/>
                  </a:solidFill>
                  <a:latin typeface="Segoe UI Semibold" panose="020B0702040204020203" pitchFamily="34" charset="0"/>
                  <a:cs typeface="Segoe UI Semibold" panose="020B0702040204020203" pitchFamily="34" charset="0"/>
                </a:rPr>
                <a:t>Azure 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defTabSz="914192">
                <a:defRPr/>
              </a:pPr>
              <a:endParaRPr lang="en-US" sz="1730">
                <a:solidFill>
                  <a:srgbClr val="1A1A1A"/>
                </a:solidFill>
                <a:latin typeface="Segoe UI"/>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54462" y="1721564"/>
            <a:ext cx="684893" cy="511431"/>
            <a:chOff x="7179524" y="1589887"/>
            <a:chExt cx="684991" cy="511503"/>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94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srgbClr val="FFFFFF"/>
                  </a:solidFill>
                  <a:latin typeface="Segoe UI Semibold" panose="020B0702040204020203" pitchFamily="34" charset="0"/>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grpSp>
      <p:grpSp>
        <p:nvGrpSpPr>
          <p:cNvPr id="6" name="Group 5">
            <a:extLst>
              <a:ext uri="{FF2B5EF4-FFF2-40B4-BE49-F238E27FC236}">
                <a16:creationId xmlns:a16="http://schemas.microsoft.com/office/drawing/2014/main" id="{7A3B2AFC-7F14-4D01-86D6-3820941469EF}"/>
              </a:ext>
            </a:extLst>
          </p:cNvPr>
          <p:cNvGrpSpPr/>
          <p:nvPr/>
        </p:nvGrpSpPr>
        <p:grpSpPr>
          <a:xfrm>
            <a:off x="7409430" y="5740551"/>
            <a:ext cx="995403" cy="636800"/>
            <a:chOff x="7680835" y="5740879"/>
            <a:chExt cx="995544" cy="636890"/>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3899"/>
            </a:xfrm>
            <a:prstGeom prst="rect">
              <a:avLst/>
            </a:prstGeom>
            <a:noFill/>
            <a:ln>
              <a:noFill/>
            </a:ln>
          </p:spPr>
          <p:txBody>
            <a:bodyPr wrap="square" lIns="45713" tIns="18285" rIns="45713" bIns="18285">
              <a:spAutoFit/>
            </a:bodyPr>
            <a:lstStyle/>
            <a:p>
              <a:pPr algn="ctr" defTabSz="914225">
                <a:defRPr/>
              </a:pPr>
              <a:r>
                <a:rPr lang="en-US" sz="1000" kern="0">
                  <a:solidFill>
                    <a:srgbClr val="FFFFFF"/>
                  </a:solidFill>
                  <a:latin typeface="Segoe UI Semibold"/>
                  <a:ea typeface="Segoe UI Semilight" charset="0"/>
                  <a:cs typeface="Segoe UI Semilight" charset="0"/>
                  <a:sym typeface="Wingdings" panose="05000000000000000000" pitchFamily="2" charset="2"/>
                </a:rPr>
                <a:t>On-premises</a:t>
              </a:r>
              <a:endParaRPr lang="en-US" sz="1000" kern="0">
                <a:solidFill>
                  <a:srgbClr val="FFFFFF"/>
                </a:solidFill>
                <a:latin typeface="Segoe UI Semibold"/>
                <a:ea typeface="Segoe UI Semilight" charset="0"/>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074177" y="5738445"/>
            <a:ext cx="720815" cy="628619"/>
            <a:chOff x="9345819" y="5738772"/>
            <a:chExt cx="720917" cy="628708"/>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3899"/>
            </a:xfrm>
            <a:prstGeom prst="rect">
              <a:avLst/>
            </a:prstGeom>
            <a:noFill/>
            <a:ln>
              <a:noFill/>
            </a:ln>
          </p:spPr>
          <p:txBody>
            <a:bodyPr wrap="square" lIns="45713" tIns="18285" rIns="45713" bIns="18285">
              <a:spAutoFit/>
            </a:bodyPr>
            <a:lstStyle/>
            <a:p>
              <a:pPr algn="ctr" defTabSz="914225">
                <a:defRPr/>
              </a:pPr>
              <a:r>
                <a:rPr lang="en-US" sz="1000" kern="0">
                  <a:solidFill>
                    <a:srgbClr val="FFFFFF"/>
                  </a:solidFill>
                  <a:latin typeface="Segoe UI Semibold"/>
                  <a:ea typeface="Segoe UI Semilight" charset="0"/>
                  <a:cs typeface="Segoe UI Semilight" charset="0"/>
                  <a:sym typeface="Wingdings" panose="05000000000000000000" pitchFamily="2" charset="2"/>
                </a:rPr>
                <a:t>Cloud</a:t>
              </a:r>
              <a:endParaRPr lang="en-US" sz="1000" kern="0">
                <a:solidFill>
                  <a:srgbClr val="FFFFFF"/>
                </a:solidFill>
                <a:latin typeface="Segoe UI Semibold"/>
                <a:ea typeface="Segoe UI Semilight" charset="0"/>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27" tIns="45713" rIns="91427" bIns="45713" numCol="1" anchor="t" anchorCtr="0" compatLnSpc="1">
              <a:prstTxWarp prst="textNoShape">
                <a:avLst/>
              </a:prstTxWarp>
            </a:bodyPr>
            <a:lstStyle/>
            <a:p>
              <a:pPr defTabSz="914225">
                <a:defRPr/>
              </a:pPr>
              <a:endParaRPr lang="en-US" sz="1000">
                <a:solidFill>
                  <a:srgbClr val="333333"/>
                </a:solidFill>
                <a:latin typeface="Segoe UI Semibold"/>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02036" y="5708668"/>
            <a:ext cx="449730" cy="663367"/>
            <a:chOff x="10973910" y="5708991"/>
            <a:chExt cx="449794" cy="663461"/>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3899"/>
            </a:xfrm>
            <a:prstGeom prst="rect">
              <a:avLst/>
            </a:prstGeom>
            <a:ln>
              <a:noFill/>
            </a:ln>
          </p:spPr>
          <p:txBody>
            <a:bodyPr wrap="square" lIns="45713" tIns="18285" rIns="45713" bIns="18285">
              <a:spAutoFit/>
            </a:bodyPr>
            <a:lstStyle/>
            <a:p>
              <a:pPr algn="ctr" defTabSz="914225">
                <a:defRPr/>
              </a:pPr>
              <a:r>
                <a:rPr lang="en-US" sz="1000" kern="0">
                  <a:solidFill>
                    <a:srgbClr val="FFFFFF"/>
                  </a:solidFill>
                  <a:latin typeface="Segoe UI Semibold"/>
                  <a:ea typeface="Segoe UI Semilight" charset="0"/>
                  <a:cs typeface="Segoe UI Semilight" charset="0"/>
                  <a:sym typeface="Wingdings" panose="05000000000000000000" pitchFamily="2" charset="2"/>
                </a:rPr>
                <a:t>Edge</a:t>
              </a:r>
              <a:endParaRPr lang="en-US" sz="1000" kern="0">
                <a:solidFill>
                  <a:srgbClr val="FFFFFF"/>
                </a:solidFill>
                <a:latin typeface="Segoe UI Semibold"/>
                <a:ea typeface="Segoe UI Semilight" charset="0"/>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7178" y="3507793"/>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a:solidFill>
                  <a:srgbClr val="0078D4"/>
                </a:solidFill>
                <a:latin typeface="Segoe UI Semibold"/>
                <a:ea typeface="Segoe UI" pitchFamily="34" charset="0"/>
                <a:cs typeface="Segoe UI" pitchFamily="34" charset="0"/>
              </a:rPr>
              <a:t>Productive services</a:t>
            </a:r>
          </a:p>
          <a:p>
            <a:pPr defTabSz="932293" fontAlgn="base">
              <a:spcBef>
                <a:spcPct val="0"/>
              </a:spcBef>
              <a:spcAft>
                <a:spcPct val="0"/>
              </a:spcAft>
              <a:defRPr/>
            </a:pPr>
            <a:r>
              <a:rPr lang="en-US" sz="1400">
                <a:solidFill>
                  <a:srgbClr val="0078D4"/>
                </a:solidFill>
                <a:latin typeface="Segoe UI"/>
                <a:cs typeface="Segoe UI" pitchFamily="34" charset="0"/>
              </a:rPr>
              <a:t>To empower data science and development teams</a:t>
            </a: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8552" y="4519044"/>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a:solidFill>
                  <a:srgbClr val="0078D4"/>
                </a:solidFill>
                <a:latin typeface="Segoe UI Semibold"/>
                <a:ea typeface="Segoe UI" pitchFamily="34" charset="0"/>
                <a:cs typeface="Segoe UI" pitchFamily="34" charset="0"/>
              </a:rPr>
              <a:t>Powerful infrastructure</a:t>
            </a:r>
          </a:p>
          <a:p>
            <a:pPr defTabSz="932293" fontAlgn="base">
              <a:spcBef>
                <a:spcPct val="0"/>
              </a:spcBef>
              <a:spcAft>
                <a:spcPct val="0"/>
              </a:spcAft>
              <a:defRPr/>
            </a:pPr>
            <a:r>
              <a:rPr lang="en-US" sz="1400">
                <a:solidFill>
                  <a:srgbClr val="0078D4"/>
                </a:solidFill>
                <a:latin typeface="Segoe UI"/>
                <a:cs typeface="Segoe UI" pitchFamily="34" charset="0"/>
              </a:rPr>
              <a:t>To accelerate deep learning</a:t>
            </a: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4030" y="5578837"/>
            <a:ext cx="6422311" cy="8440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a:solidFill>
                  <a:srgbClr val="0078D4"/>
                </a:solidFill>
                <a:latin typeface="Segoe UI Semibold"/>
                <a:ea typeface="Segoe UI" pitchFamily="34" charset="0"/>
                <a:cs typeface="Segoe UI" pitchFamily="34" charset="0"/>
              </a:rPr>
              <a:t>Flexible deployment </a:t>
            </a:r>
          </a:p>
          <a:p>
            <a:pPr defTabSz="932293" fontAlgn="base">
              <a:spcBef>
                <a:spcPct val="0"/>
              </a:spcBef>
              <a:spcAft>
                <a:spcPct val="0"/>
              </a:spcAft>
              <a:defRPr/>
            </a:pPr>
            <a:r>
              <a:rPr lang="en-US" sz="1400">
                <a:solidFill>
                  <a:srgbClr val="0078D4"/>
                </a:solidFill>
                <a:latin typeface="Segoe UI"/>
                <a:cs typeface="Segoe UI" pitchFamily="34" charset="0"/>
              </a:rPr>
              <a:t>To deploy and manage models on intelligent cloud and edge</a:t>
            </a:r>
          </a:p>
        </p:txBody>
      </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a:xfrm>
            <a:off x="589044" y="457622"/>
            <a:ext cx="11016957" cy="553920"/>
          </a:xfrm>
        </p:spPr>
        <p:txBody>
          <a:bodyPr>
            <a:normAutofit/>
          </a:bodyPr>
          <a:lstStyle/>
          <a:p>
            <a:pPr algn="ctr"/>
            <a:r>
              <a:rPr lang="en-US"/>
              <a:t>Machine Learning on Azure</a:t>
            </a:r>
          </a:p>
        </p:txBody>
      </p:sp>
    </p:spTree>
    <p:extLst>
      <p:ext uri="{BB962C8B-B14F-4D97-AF65-F5344CB8AC3E}">
        <p14:creationId xmlns:p14="http://schemas.microsoft.com/office/powerpoint/2010/main" val="422260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2.5E-6 -2.96296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4.58333E-6 1.11111E-6 L -0.00053 0.07106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2.29167E-6 -2.22222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4.58333E-6 -2.22222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08333E-6 -1.85185E-6 L -0.00052 0.07107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4.375E-6 -2.96296E-6 L -0.00052 0.07107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8.33333E-7 -1.85185E-6 L -0.00052 0.07107 " pathEditMode="relative" rAng="0" ptsTypes="AA">
                                      <p:cBhvr>
                                        <p:cTn id="71" dur="500" spd="-100000" fill="hold"/>
                                        <p:tgtEl>
                                          <p:spTgt spid="8"/>
                                        </p:tgtEl>
                                        <p:attrNameLst>
                                          <p:attrName>ppt_x</p:attrName>
                                          <p:attrName>ppt_y</p:attrName>
                                        </p:attrNameLst>
                                      </p:cBhvr>
                                      <p:rCtr x="-26" y="3542"/>
                                    </p:animMotion>
                                  </p:childTnLst>
                                </p:cTn>
                              </p:par>
                              <p:par>
                                <p:cTn id="72" presetID="10" presetClass="entr" presetSubtype="0" fill="hold" nodeType="withEffect">
                                  <p:stCondLst>
                                    <p:cond delay="3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childTnLst>
                                </p:cTn>
                              </p:par>
                              <p:par>
                                <p:cTn id="75" presetID="63" presetClass="path" presetSubtype="0" decel="100000" fill="hold" nodeType="withEffect">
                                  <p:stCondLst>
                                    <p:cond delay="300"/>
                                  </p:stCondLst>
                                  <p:childTnLst>
                                    <p:animMotion origin="layout" path="M 2.5E-6 2.96296E-6 L -0.00052 0.07106 " pathEditMode="relative" rAng="0" ptsTypes="AA">
                                      <p:cBhvr>
                                        <p:cTn id="76" dur="500" spd="-100000" fill="hold"/>
                                        <p:tgtEl>
                                          <p:spTgt spid="7"/>
                                        </p:tgtEl>
                                        <p:attrNameLst>
                                          <p:attrName>ppt_x</p:attrName>
                                          <p:attrName>ppt_y</p:attrName>
                                        </p:attrNameLst>
                                      </p:cBhvr>
                                      <p:rCtr x="-26" y="3542"/>
                                    </p:animMotion>
                                  </p:childTnLst>
                                </p:cTn>
                              </p:par>
                            </p:childTnLst>
                          </p:cTn>
                        </p:par>
                        <p:par>
                          <p:cTn id="77" fill="hold">
                            <p:stCondLst>
                              <p:cond delay="27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4.58333E-6 3.33333E-6 L -0.00052 0.07106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2.29167E-6 -4.8148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1.875E-6 -3.7037E-6 L -0.00052 0.07107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4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4.375E-6 2.59259E-6 L -0.00053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5E-6 -4.81481E-6 L -0.00052 0.07107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4.58333E-6 3.7037E-7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1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4.375E-6 2.59259E-6 L -0.00053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5E-6 -4.81481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4.58333E-6 3.7037E-7 L -0.00052 0.07106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03" grpId="0" animBg="1"/>
      <p:bldP spid="110" grpId="0" animBg="1"/>
      <p:bldP spid="112" grpId="0" animBg="1"/>
      <p:bldP spid="72" grpId="0" animBg="1"/>
      <p:bldP spid="73" grpId="0" animBg="1"/>
      <p:bldP spid="92" grpId="0" animBg="1"/>
      <p:bldP spid="98" grpId="0" animBg="1"/>
      <p:bldP spid="10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89044" y="457622"/>
            <a:ext cx="11016957" cy="830997"/>
          </a:xfrm>
        </p:spPr>
        <p:txBody>
          <a:bodyPr/>
          <a:lstStyle/>
          <a:p>
            <a:pPr algn="ctr"/>
            <a:r>
              <a:rPr lang="en-US">
                <a:cs typeface="Segoe UI Light" panose="020B0502040204020203" pitchFamily="34" charset="0"/>
              </a:rPr>
              <a:t>Productive services</a:t>
            </a:r>
            <a:br>
              <a:rPr lang="en-US"/>
            </a:br>
            <a:r>
              <a:rPr lang="en-US" sz="1800">
                <a:solidFill>
                  <a:srgbClr val="0078D7"/>
                </a:solidFill>
              </a:rPr>
              <a:t>Empower data science and development teams</a:t>
            </a:r>
            <a:endParaRPr lang="en-US" sz="1800"/>
          </a:p>
        </p:txBody>
      </p:sp>
      <p:pic>
        <p:nvPicPr>
          <p:cNvPr id="33" name="Picture 32">
            <a:extLst>
              <a:ext uri="{FF2B5EF4-FFF2-40B4-BE49-F238E27FC236}">
                <a16:creationId xmlns:a16="http://schemas.microsoft.com/office/drawing/2014/main" id="{3AA3EE5C-08DD-467B-9800-C099E60234C8}"/>
              </a:ext>
            </a:extLst>
          </p:cNvPr>
          <p:cNvPicPr>
            <a:picLocks noChangeAspect="1"/>
          </p:cNvPicPr>
          <p:nvPr/>
        </p:nvPicPr>
        <p:blipFill rotWithShape="1">
          <a:blip r:embed="rId3">
            <a:extLst>
              <a:ext uri="{28A0092B-C50C-407E-A947-70E740481C1C}">
                <a14:useLocalDpi xmlns:a14="http://schemas.microsoft.com/office/drawing/2010/main" val="0"/>
              </a:ext>
            </a:extLst>
          </a:blip>
          <a:srcRect t="9230" b="770"/>
          <a:stretch/>
        </p:blipFill>
        <p:spPr>
          <a:xfrm>
            <a:off x="6589987" y="1692361"/>
            <a:ext cx="4157876" cy="2494727"/>
          </a:xfrm>
          <a:prstGeom prst="rect">
            <a:avLst/>
          </a:prstGeom>
        </p:spPr>
      </p:pic>
      <p:sp>
        <p:nvSpPr>
          <p:cNvPr id="34" name="TextBox 33">
            <a:extLst>
              <a:ext uri="{FF2B5EF4-FFF2-40B4-BE49-F238E27FC236}">
                <a16:creationId xmlns:a16="http://schemas.microsoft.com/office/drawing/2014/main" id="{19F7EA7A-CB23-4500-A7DC-551A2AA1A7AE}"/>
              </a:ext>
            </a:extLst>
          </p:cNvPr>
          <p:cNvSpPr txBox="1"/>
          <p:nvPr/>
        </p:nvSpPr>
        <p:spPr>
          <a:xfrm>
            <a:off x="6595777" y="4292229"/>
            <a:ext cx="3578070" cy="839341"/>
          </a:xfrm>
          <a:prstGeom prst="rect">
            <a:avLst/>
          </a:prstGeom>
          <a:noFill/>
        </p:spPr>
        <p:txBody>
          <a:bodyPr wrap="square" lIns="0" tIns="45713" rIns="91427" bIns="45713" rtlCol="0" anchor="t">
            <a:spAutoFit/>
          </a:bodyPr>
          <a:lstStyle/>
          <a:p>
            <a:pPr defTabSz="895698">
              <a:lnSpc>
                <a:spcPct val="90000"/>
              </a:lnSpc>
              <a:spcAft>
                <a:spcPts val="588"/>
              </a:spcAft>
              <a:defRPr/>
            </a:pPr>
            <a:r>
              <a:rPr lang="en-US" sz="1400" b="1">
                <a:solidFill>
                  <a:srgbClr val="0078D4"/>
                </a:solidFill>
                <a:latin typeface="Segoe UI Semibold"/>
                <a:cs typeface="Segoe UI" pitchFamily="34" charset="0"/>
              </a:rPr>
              <a:t>Individual data scientists</a:t>
            </a:r>
          </a:p>
          <a:p>
            <a:pPr defTabSz="895698">
              <a:lnSpc>
                <a:spcPct val="90000"/>
              </a:lnSpc>
              <a:spcAft>
                <a:spcPts val="588"/>
              </a:spcAft>
              <a:defRPr/>
            </a:pPr>
            <a:r>
              <a:rPr lang="en-US" sz="1400">
                <a:solidFill>
                  <a:srgbClr val="1A1A1A">
                    <a:lumMod val="75000"/>
                    <a:lumOff val="25000"/>
                  </a:srgbClr>
                </a:solidFill>
                <a:latin typeface="Segoe UI"/>
                <a:cs typeface="Segoe UI Semibold" panose="020B0702040204020203" pitchFamily="34" charset="0"/>
              </a:rPr>
              <a:t>Desktop solutions adequate</a:t>
            </a:r>
          </a:p>
          <a:p>
            <a:pPr defTabSz="895698">
              <a:lnSpc>
                <a:spcPct val="90000"/>
              </a:lnSpc>
              <a:spcAft>
                <a:spcPts val="588"/>
              </a:spcAft>
              <a:defRPr/>
            </a:pPr>
            <a:r>
              <a:rPr lang="en-US" sz="1400">
                <a:solidFill>
                  <a:srgbClr val="1A1A1A">
                    <a:lumMod val="75000"/>
                    <a:lumOff val="25000"/>
                  </a:srgbClr>
                </a:solidFill>
                <a:latin typeface="Segoe UI"/>
                <a:cs typeface="Segoe UI Semibold" panose="020B0702040204020203" pitchFamily="34" charset="0"/>
              </a:rPr>
              <a:t>Need cloud for sporadic compute needs </a:t>
            </a:r>
          </a:p>
        </p:txBody>
      </p:sp>
      <p:sp>
        <p:nvSpPr>
          <p:cNvPr id="35" name="TextBox 34">
            <a:extLst>
              <a:ext uri="{FF2B5EF4-FFF2-40B4-BE49-F238E27FC236}">
                <a16:creationId xmlns:a16="http://schemas.microsoft.com/office/drawing/2014/main" id="{82A0E250-42ED-4A3C-B553-889AF4635331}"/>
              </a:ext>
            </a:extLst>
          </p:cNvPr>
          <p:cNvSpPr txBox="1"/>
          <p:nvPr/>
        </p:nvSpPr>
        <p:spPr>
          <a:xfrm>
            <a:off x="1444140" y="4292227"/>
            <a:ext cx="4227552" cy="824760"/>
          </a:xfrm>
          <a:prstGeom prst="rect">
            <a:avLst/>
          </a:prstGeom>
          <a:noFill/>
        </p:spPr>
        <p:txBody>
          <a:bodyPr wrap="square" lIns="0" tIns="45713" rIns="91427" bIns="45713" rtlCol="0" anchor="t">
            <a:spAutoFit/>
          </a:bodyPr>
          <a:lstStyle/>
          <a:p>
            <a:pPr defTabSz="895698">
              <a:lnSpc>
                <a:spcPct val="90000"/>
              </a:lnSpc>
              <a:spcAft>
                <a:spcPts val="588"/>
              </a:spcAft>
              <a:defRPr/>
            </a:pPr>
            <a:r>
              <a:rPr lang="en-US" sz="1400" b="1">
                <a:solidFill>
                  <a:srgbClr val="0078D4"/>
                </a:solidFill>
                <a:latin typeface="Segoe UI Semibold"/>
                <a:ea typeface="Segoe UI" pitchFamily="34" charset="0"/>
                <a:cs typeface="Segoe UI" pitchFamily="34" charset="0"/>
              </a:rPr>
              <a:t>Integrated data science &amp; data engineering teams</a:t>
            </a:r>
            <a:endParaRPr lang="en-US" sz="1400">
              <a:solidFill>
                <a:srgbClr val="1A1A1A">
                  <a:lumMod val="75000"/>
                  <a:lumOff val="25000"/>
                </a:srgbClr>
              </a:solidFill>
              <a:latin typeface="Segoe UI Semibold" panose="020B0702040204020203" pitchFamily="34" charset="0"/>
              <a:cs typeface="Segoe UI Semibold" panose="020B0702040204020203" pitchFamily="34" charset="0"/>
            </a:endParaRPr>
          </a:p>
          <a:p>
            <a:pPr defTabSz="895698">
              <a:lnSpc>
                <a:spcPct val="90000"/>
              </a:lnSpc>
              <a:spcAft>
                <a:spcPts val="588"/>
              </a:spcAft>
              <a:defRPr/>
            </a:pPr>
            <a:r>
              <a:rPr lang="en-US" sz="1400">
                <a:solidFill>
                  <a:srgbClr val="1A1A1A">
                    <a:lumMod val="75000"/>
                    <a:lumOff val="25000"/>
                  </a:srgbClr>
                </a:solidFill>
                <a:latin typeface="Segoe UI"/>
                <a:cs typeface="Segoe UI Semibold" panose="020B0702040204020203" pitchFamily="34" charset="0"/>
              </a:rPr>
              <a:t>Desktop solutions not adequate </a:t>
            </a:r>
          </a:p>
          <a:p>
            <a:pPr defTabSz="895698">
              <a:lnSpc>
                <a:spcPct val="90000"/>
              </a:lnSpc>
              <a:spcAft>
                <a:spcPts val="588"/>
              </a:spcAft>
              <a:defRPr/>
            </a:pPr>
            <a:r>
              <a:rPr lang="en-US" sz="1400">
                <a:solidFill>
                  <a:srgbClr val="1A1A1A">
                    <a:lumMod val="75000"/>
                    <a:lumOff val="25000"/>
                  </a:srgbClr>
                </a:solidFill>
                <a:latin typeface="Segoe UI"/>
                <a:cs typeface="Segoe UI Semibold" panose="020B0702040204020203" pitchFamily="34" charset="0"/>
              </a:rPr>
              <a:t>Need a unified big data &amp; machine learning solution </a:t>
            </a:r>
          </a:p>
        </p:txBody>
      </p:sp>
      <p:grpSp>
        <p:nvGrpSpPr>
          <p:cNvPr id="36" name="Group 35">
            <a:extLst>
              <a:ext uri="{FF2B5EF4-FFF2-40B4-BE49-F238E27FC236}">
                <a16:creationId xmlns:a16="http://schemas.microsoft.com/office/drawing/2014/main" id="{9C119956-C7E1-4148-8F28-3411CB900836}"/>
              </a:ext>
            </a:extLst>
          </p:cNvPr>
          <p:cNvGrpSpPr/>
          <p:nvPr/>
        </p:nvGrpSpPr>
        <p:grpSpPr>
          <a:xfrm>
            <a:off x="1550283" y="5504181"/>
            <a:ext cx="3893940" cy="1118504"/>
            <a:chOff x="1549636" y="5504480"/>
            <a:chExt cx="3894490" cy="1118663"/>
          </a:xfrm>
        </p:grpSpPr>
        <p:grpSp>
          <p:nvGrpSpPr>
            <p:cNvPr id="37" name="Group 36">
              <a:extLst>
                <a:ext uri="{FF2B5EF4-FFF2-40B4-BE49-F238E27FC236}">
                  <a16:creationId xmlns:a16="http://schemas.microsoft.com/office/drawing/2014/main" id="{29DBC20E-4FA9-4189-86A9-5706C39A77AC}"/>
                </a:ext>
              </a:extLst>
            </p:cNvPr>
            <p:cNvGrpSpPr/>
            <p:nvPr/>
          </p:nvGrpSpPr>
          <p:grpSpPr>
            <a:xfrm>
              <a:off x="2109111" y="5504480"/>
              <a:ext cx="554846" cy="616619"/>
              <a:chOff x="2924028" y="5536385"/>
              <a:chExt cx="554846" cy="616619"/>
            </a:xfrm>
          </p:grpSpPr>
          <p:sp>
            <p:nvSpPr>
              <p:cNvPr id="42" name="Freeform: Shape 41">
                <a:extLst>
                  <a:ext uri="{FF2B5EF4-FFF2-40B4-BE49-F238E27FC236}">
                    <a16:creationId xmlns:a16="http://schemas.microsoft.com/office/drawing/2014/main" id="{DAC27C94-25BA-46E5-A8EE-4C63F39B81AD}"/>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defTabSz="457112">
                  <a:defRPr/>
                </a:pPr>
                <a:endParaRPr lang="en-IN" sz="1100" kern="0">
                  <a:solidFill>
                    <a:srgbClr val="505050"/>
                  </a:solidFill>
                  <a:latin typeface="Segoe UI"/>
                </a:endParaRPr>
              </a:p>
            </p:txBody>
          </p:sp>
          <p:sp>
            <p:nvSpPr>
              <p:cNvPr id="43" name="Freeform: Shape 42">
                <a:extLst>
                  <a:ext uri="{FF2B5EF4-FFF2-40B4-BE49-F238E27FC236}">
                    <a16:creationId xmlns:a16="http://schemas.microsoft.com/office/drawing/2014/main" id="{99DB741D-DC98-4A6A-AEAF-313FDADC356A}"/>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defTabSz="457112">
                  <a:defRPr/>
                </a:pPr>
                <a:endParaRPr lang="en-IN" sz="1100" kern="0">
                  <a:solidFill>
                    <a:srgbClr val="505050"/>
                  </a:solidFill>
                  <a:latin typeface="Segoe UI"/>
                </a:endParaRPr>
              </a:p>
            </p:txBody>
          </p:sp>
          <p:sp>
            <p:nvSpPr>
              <p:cNvPr id="44" name="Freeform: Shape 43">
                <a:extLst>
                  <a:ext uri="{FF2B5EF4-FFF2-40B4-BE49-F238E27FC236}">
                    <a16:creationId xmlns:a16="http://schemas.microsoft.com/office/drawing/2014/main" id="{4AAE2C20-29E0-4832-9896-FF4E8A4F5D96}"/>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defTabSz="457112">
                  <a:defRPr/>
                </a:pPr>
                <a:endParaRPr lang="en-IN" sz="1100" kern="0">
                  <a:solidFill>
                    <a:srgbClr val="505050"/>
                  </a:solidFill>
                  <a:latin typeface="Segoe UI"/>
                </a:endParaRPr>
              </a:p>
            </p:txBody>
          </p:sp>
          <p:sp>
            <p:nvSpPr>
              <p:cNvPr id="45" name="Freeform: Shape 44">
                <a:extLst>
                  <a:ext uri="{FF2B5EF4-FFF2-40B4-BE49-F238E27FC236}">
                    <a16:creationId xmlns:a16="http://schemas.microsoft.com/office/drawing/2014/main" id="{849992C2-6D3F-4612-8A7C-F700E9FC8633}"/>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defTabSz="457112">
                  <a:defRPr/>
                </a:pPr>
                <a:endParaRPr lang="en-IN" sz="1100" kern="0">
                  <a:solidFill>
                    <a:srgbClr val="505050"/>
                  </a:solidFill>
                  <a:latin typeface="Segoe UI"/>
                </a:endParaRPr>
              </a:p>
            </p:txBody>
          </p:sp>
          <p:sp>
            <p:nvSpPr>
              <p:cNvPr id="46" name="Freeform: Shape 45">
                <a:extLst>
                  <a:ext uri="{FF2B5EF4-FFF2-40B4-BE49-F238E27FC236}">
                    <a16:creationId xmlns:a16="http://schemas.microsoft.com/office/drawing/2014/main" id="{A0F8DB3E-4AD2-47DE-BC88-25C3588F7A3C}"/>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defTabSz="457112">
                  <a:defRPr/>
                </a:pPr>
                <a:endParaRPr lang="en-IN" sz="1100" kern="0">
                  <a:solidFill>
                    <a:srgbClr val="505050"/>
                  </a:solidFill>
                  <a:latin typeface="Segoe UI"/>
                </a:endParaRPr>
              </a:p>
            </p:txBody>
          </p:sp>
          <p:sp>
            <p:nvSpPr>
              <p:cNvPr id="47" name="Freeform: Shape 46">
                <a:extLst>
                  <a:ext uri="{FF2B5EF4-FFF2-40B4-BE49-F238E27FC236}">
                    <a16:creationId xmlns:a16="http://schemas.microsoft.com/office/drawing/2014/main" id="{E84755C4-19E6-491F-BE67-4EC59F585CCA}"/>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defTabSz="457112">
                  <a:defRPr/>
                </a:pPr>
                <a:endParaRPr lang="en-IN" sz="1100" kern="0">
                  <a:solidFill>
                    <a:srgbClr val="505050"/>
                  </a:solidFill>
                  <a:latin typeface="Segoe UI"/>
                </a:endParaRPr>
              </a:p>
            </p:txBody>
          </p:sp>
        </p:grpSp>
        <p:sp>
          <p:nvSpPr>
            <p:cNvPr id="38" name="TextBox 37">
              <a:extLst>
                <a:ext uri="{FF2B5EF4-FFF2-40B4-BE49-F238E27FC236}">
                  <a16:creationId xmlns:a16="http://schemas.microsoft.com/office/drawing/2014/main" id="{983DA760-5395-418E-9A4E-2A4492EC5463}"/>
                </a:ext>
              </a:extLst>
            </p:cNvPr>
            <p:cNvSpPr txBox="1"/>
            <p:nvPr/>
          </p:nvSpPr>
          <p:spPr>
            <a:xfrm>
              <a:off x="3271199" y="6135317"/>
              <a:ext cx="2172927" cy="487826"/>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1400">
                  <a:solidFill>
                    <a:srgbClr val="0078D4"/>
                  </a:solidFill>
                  <a:latin typeface="Segoe UI Semibold" panose="020B0702040204020203" pitchFamily="34" charset="0"/>
                  <a:cs typeface="Segoe UI Semibold" panose="020B0702040204020203" pitchFamily="34" charset="0"/>
                </a:rPr>
                <a:t>Azure Machine Learning service</a:t>
              </a:r>
            </a:p>
          </p:txBody>
        </p:sp>
        <p:sp>
          <p:nvSpPr>
            <p:cNvPr id="39" name="TextBox 38">
              <a:extLst>
                <a:ext uri="{FF2B5EF4-FFF2-40B4-BE49-F238E27FC236}">
                  <a16:creationId xmlns:a16="http://schemas.microsoft.com/office/drawing/2014/main" id="{1FF32B72-E929-42EF-BB08-C308E51F8AFD}"/>
                </a:ext>
              </a:extLst>
            </p:cNvPr>
            <p:cNvSpPr txBox="1"/>
            <p:nvPr/>
          </p:nvSpPr>
          <p:spPr>
            <a:xfrm>
              <a:off x="1549636" y="6135317"/>
              <a:ext cx="1663635" cy="290079"/>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1400">
                  <a:solidFill>
                    <a:srgbClr val="0078D4"/>
                  </a:solidFill>
                  <a:latin typeface="Segoe UI Semibold" panose="020B0702040204020203" pitchFamily="34" charset="0"/>
                  <a:cs typeface="Segoe UI Semibold" panose="020B0702040204020203" pitchFamily="34" charset="0"/>
                </a:rPr>
                <a:t>Azure Databricks</a:t>
              </a:r>
            </a:p>
          </p:txBody>
        </p:sp>
        <p:sp>
          <p:nvSpPr>
            <p:cNvPr id="40" name="TextBox 39">
              <a:extLst>
                <a:ext uri="{FF2B5EF4-FFF2-40B4-BE49-F238E27FC236}">
                  <a16:creationId xmlns:a16="http://schemas.microsoft.com/office/drawing/2014/main" id="{7A1752D4-8F5E-4457-88E6-C5C2D7292C32}"/>
                </a:ext>
              </a:extLst>
            </p:cNvPr>
            <p:cNvSpPr txBox="1"/>
            <p:nvPr/>
          </p:nvSpPr>
          <p:spPr>
            <a:xfrm>
              <a:off x="3083647" y="5618890"/>
              <a:ext cx="562410" cy="387853"/>
            </a:xfrm>
            <a:prstGeom prst="rect">
              <a:avLst/>
            </a:prstGeom>
            <a:noFill/>
          </p:spPr>
          <p:txBody>
            <a:bodyPr wrap="square" lIns="0" tIns="0" rIns="0" bIns="0" rtlCol="0" anchor="t">
              <a:spAutoFit/>
            </a:bodyPr>
            <a:lstStyle/>
            <a:p>
              <a:pPr algn="ctr" defTabSz="895698">
                <a:lnSpc>
                  <a:spcPct val="90000"/>
                </a:lnSpc>
                <a:spcAft>
                  <a:spcPts val="588"/>
                </a:spcAft>
                <a:defRPr/>
              </a:pPr>
              <a:r>
                <a:rPr lang="en-US" sz="2800">
                  <a:solidFill>
                    <a:srgbClr val="0078D7"/>
                  </a:solidFill>
                  <a:latin typeface="Segoe UI Semibold" panose="020B0702040204020203" pitchFamily="34" charset="0"/>
                  <a:cs typeface="Segoe UI Semibold" panose="020B0702040204020203" pitchFamily="34" charset="0"/>
                </a:rPr>
                <a:t>+</a:t>
              </a:r>
            </a:p>
          </p:txBody>
        </p:sp>
        <p:pic>
          <p:nvPicPr>
            <p:cNvPr id="41" name="Graphic 40">
              <a:extLst>
                <a:ext uri="{FF2B5EF4-FFF2-40B4-BE49-F238E27FC236}">
                  <a16:creationId xmlns:a16="http://schemas.microsoft.com/office/drawing/2014/main" id="{87893FFE-2E97-4679-8EBE-D9D07DD1B7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65747" y="5520874"/>
              <a:ext cx="583830" cy="583830"/>
            </a:xfrm>
            <a:prstGeom prst="rect">
              <a:avLst/>
            </a:prstGeom>
          </p:spPr>
        </p:pic>
      </p:grpSp>
      <p:grpSp>
        <p:nvGrpSpPr>
          <p:cNvPr id="48" name="Group 47">
            <a:extLst>
              <a:ext uri="{FF2B5EF4-FFF2-40B4-BE49-F238E27FC236}">
                <a16:creationId xmlns:a16="http://schemas.microsoft.com/office/drawing/2014/main" id="{164292A9-47EE-44FE-916C-8EAA18FF8AEF}"/>
              </a:ext>
            </a:extLst>
          </p:cNvPr>
          <p:cNvGrpSpPr/>
          <p:nvPr/>
        </p:nvGrpSpPr>
        <p:grpSpPr>
          <a:xfrm>
            <a:off x="7380264" y="5533091"/>
            <a:ext cx="2331635" cy="891881"/>
            <a:chOff x="7380446" y="5533389"/>
            <a:chExt cx="2331966" cy="892007"/>
          </a:xfrm>
        </p:grpSpPr>
        <p:sp>
          <p:nvSpPr>
            <p:cNvPr id="49" name="TextBox 48">
              <a:extLst>
                <a:ext uri="{FF2B5EF4-FFF2-40B4-BE49-F238E27FC236}">
                  <a16:creationId xmlns:a16="http://schemas.microsoft.com/office/drawing/2014/main" id="{AEDAF979-76EC-4ED6-97CD-FF9E97C14579}"/>
                </a:ext>
              </a:extLst>
            </p:cNvPr>
            <p:cNvSpPr txBox="1"/>
            <p:nvPr/>
          </p:nvSpPr>
          <p:spPr>
            <a:xfrm>
              <a:off x="7380446" y="6135317"/>
              <a:ext cx="2331966" cy="290079"/>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1400">
                  <a:solidFill>
                    <a:srgbClr val="0078D4"/>
                  </a:solidFill>
                  <a:latin typeface="Segoe UI Semibold" panose="020B0702040204020203" pitchFamily="34" charset="0"/>
                  <a:cs typeface="Segoe UI Semibold" panose="020B0702040204020203" pitchFamily="34" charset="0"/>
                </a:rPr>
                <a:t>Machine Learning VMs</a:t>
              </a:r>
            </a:p>
          </p:txBody>
        </p:sp>
        <p:grpSp>
          <p:nvGrpSpPr>
            <p:cNvPr id="50" name="Group 4">
              <a:extLst>
                <a:ext uri="{FF2B5EF4-FFF2-40B4-BE49-F238E27FC236}">
                  <a16:creationId xmlns:a16="http://schemas.microsoft.com/office/drawing/2014/main" id="{B35E62EA-A384-47B3-BFC5-EB2F4EE16921}"/>
                </a:ext>
              </a:extLst>
            </p:cNvPr>
            <p:cNvGrpSpPr>
              <a:grpSpLocks noChangeAspect="1"/>
            </p:cNvGrpSpPr>
            <p:nvPr/>
          </p:nvGrpSpPr>
          <p:grpSpPr bwMode="auto">
            <a:xfrm>
              <a:off x="8244804" y="5533389"/>
              <a:ext cx="603250" cy="558800"/>
              <a:chOff x="5298" y="3500"/>
              <a:chExt cx="380" cy="352"/>
            </a:xfrm>
          </p:grpSpPr>
          <p:sp>
            <p:nvSpPr>
              <p:cNvPr id="51" name="AutoShape 3">
                <a:extLst>
                  <a:ext uri="{FF2B5EF4-FFF2-40B4-BE49-F238E27FC236}">
                    <a16:creationId xmlns:a16="http://schemas.microsoft.com/office/drawing/2014/main" id="{A4F971E9-8814-4912-93AB-52A05D320C27}"/>
                  </a:ext>
                </a:extLst>
              </p:cNvPr>
              <p:cNvSpPr>
                <a:spLocks noChangeAspect="1" noChangeArrowheads="1" noTextEdit="1"/>
              </p:cNvSpPr>
              <p:nvPr/>
            </p:nvSpPr>
            <p:spPr bwMode="auto">
              <a:xfrm>
                <a:off x="5298" y="3500"/>
                <a:ext cx="38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52" name="Freeform 5">
                <a:extLst>
                  <a:ext uri="{FF2B5EF4-FFF2-40B4-BE49-F238E27FC236}">
                    <a16:creationId xmlns:a16="http://schemas.microsoft.com/office/drawing/2014/main" id="{31CA7A7C-CE96-4ECC-B505-E31E6A8F8EEE}"/>
                  </a:ext>
                </a:extLst>
              </p:cNvPr>
              <p:cNvSpPr>
                <a:spLocks/>
              </p:cNvSpPr>
              <p:nvPr/>
            </p:nvSpPr>
            <p:spPr bwMode="auto">
              <a:xfrm>
                <a:off x="5364" y="3776"/>
                <a:ext cx="246" cy="74"/>
              </a:xfrm>
              <a:custGeom>
                <a:avLst/>
                <a:gdLst>
                  <a:gd name="T0" fmla="*/ 95 w 130"/>
                  <a:gd name="T1" fmla="*/ 0 h 39"/>
                  <a:gd name="T2" fmla="*/ 90 w 130"/>
                  <a:gd name="T3" fmla="*/ 0 h 39"/>
                  <a:gd name="T4" fmla="*/ 43 w 130"/>
                  <a:gd name="T5" fmla="*/ 0 h 39"/>
                  <a:gd name="T6" fmla="*/ 40 w 130"/>
                  <a:gd name="T7" fmla="*/ 0 h 39"/>
                  <a:gd name="T8" fmla="*/ 0 w 130"/>
                  <a:gd name="T9" fmla="*/ 27 h 39"/>
                  <a:gd name="T10" fmla="*/ 0 w 130"/>
                  <a:gd name="T11" fmla="*/ 39 h 39"/>
                  <a:gd name="T12" fmla="*/ 49 w 130"/>
                  <a:gd name="T13" fmla="*/ 39 h 39"/>
                  <a:gd name="T14" fmla="*/ 84 w 130"/>
                  <a:gd name="T15" fmla="*/ 39 h 39"/>
                  <a:gd name="T16" fmla="*/ 130 w 130"/>
                  <a:gd name="T17" fmla="*/ 39 h 39"/>
                  <a:gd name="T18" fmla="*/ 130 w 130"/>
                  <a:gd name="T19" fmla="*/ 27 h 39"/>
                  <a:gd name="T20" fmla="*/ 95 w 130"/>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9">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53" name="Freeform 6">
                <a:extLst>
                  <a:ext uri="{FF2B5EF4-FFF2-40B4-BE49-F238E27FC236}">
                    <a16:creationId xmlns:a16="http://schemas.microsoft.com/office/drawing/2014/main" id="{D2401DE8-2636-41A6-B673-3BF90F553AA4}"/>
                  </a:ext>
                </a:extLst>
              </p:cNvPr>
              <p:cNvSpPr>
                <a:spLocks/>
              </p:cNvSpPr>
              <p:nvPr/>
            </p:nvSpPr>
            <p:spPr bwMode="auto">
              <a:xfrm>
                <a:off x="5298" y="3500"/>
                <a:ext cx="378" cy="276"/>
              </a:xfrm>
              <a:custGeom>
                <a:avLst/>
                <a:gdLst>
                  <a:gd name="T0" fmla="*/ 188 w 200"/>
                  <a:gd name="T1" fmla="*/ 0 h 146"/>
                  <a:gd name="T2" fmla="*/ 11 w 200"/>
                  <a:gd name="T3" fmla="*/ 0 h 146"/>
                  <a:gd name="T4" fmla="*/ 0 w 200"/>
                  <a:gd name="T5" fmla="*/ 11 h 146"/>
                  <a:gd name="T6" fmla="*/ 0 w 200"/>
                  <a:gd name="T7" fmla="*/ 135 h 146"/>
                  <a:gd name="T8" fmla="*/ 11 w 200"/>
                  <a:gd name="T9" fmla="*/ 146 h 146"/>
                  <a:gd name="T10" fmla="*/ 188 w 200"/>
                  <a:gd name="T11" fmla="*/ 146 h 146"/>
                  <a:gd name="T12" fmla="*/ 200 w 200"/>
                  <a:gd name="T13" fmla="*/ 135 h 146"/>
                  <a:gd name="T14" fmla="*/ 200 w 200"/>
                  <a:gd name="T15" fmla="*/ 11 h 146"/>
                  <a:gd name="T16" fmla="*/ 188 w 20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46">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54" name="Freeform 7">
                <a:extLst>
                  <a:ext uri="{FF2B5EF4-FFF2-40B4-BE49-F238E27FC236}">
                    <a16:creationId xmlns:a16="http://schemas.microsoft.com/office/drawing/2014/main" id="{60F52C97-D03F-404A-B42C-902AB8242C51}"/>
                  </a:ext>
                </a:extLst>
              </p:cNvPr>
              <p:cNvSpPr>
                <a:spLocks/>
              </p:cNvSpPr>
              <p:nvPr/>
            </p:nvSpPr>
            <p:spPr bwMode="auto">
              <a:xfrm>
                <a:off x="5298" y="3504"/>
                <a:ext cx="28" cy="272"/>
              </a:xfrm>
              <a:custGeom>
                <a:avLst/>
                <a:gdLst>
                  <a:gd name="T0" fmla="*/ 5 w 15"/>
                  <a:gd name="T1" fmla="*/ 0 h 144"/>
                  <a:gd name="T2" fmla="*/ 0 w 15"/>
                  <a:gd name="T3" fmla="*/ 9 h 144"/>
                  <a:gd name="T4" fmla="*/ 0 w 15"/>
                  <a:gd name="T5" fmla="*/ 133 h 144"/>
                  <a:gd name="T6" fmla="*/ 11 w 15"/>
                  <a:gd name="T7" fmla="*/ 144 h 144"/>
                  <a:gd name="T8" fmla="*/ 15 w 15"/>
                  <a:gd name="T9" fmla="*/ 144 h 144"/>
                  <a:gd name="T10" fmla="*/ 11 w 15"/>
                  <a:gd name="T11" fmla="*/ 144 h 144"/>
                  <a:gd name="T12" fmla="*/ 0 w 15"/>
                  <a:gd name="T13" fmla="*/ 133 h 144"/>
                  <a:gd name="T14" fmla="*/ 0 w 15"/>
                  <a:gd name="T15" fmla="*/ 9 h 144"/>
                  <a:gd name="T16" fmla="*/ 5 w 15"/>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4">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55" name="Rectangle 9">
                <a:extLst>
                  <a:ext uri="{FF2B5EF4-FFF2-40B4-BE49-F238E27FC236}">
                    <a16:creationId xmlns:a16="http://schemas.microsoft.com/office/drawing/2014/main" id="{20880916-B6EC-48C6-BE5C-8DFA3A3AD33A}"/>
                  </a:ext>
                </a:extLst>
              </p:cNvPr>
              <p:cNvSpPr>
                <a:spLocks noChangeArrowheads="1"/>
              </p:cNvSpPr>
              <p:nvPr/>
            </p:nvSpPr>
            <p:spPr bwMode="auto">
              <a:xfrm>
                <a:off x="5326" y="3528"/>
                <a:ext cx="320" cy="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56" name="Rectangle 10">
                <a:extLst>
                  <a:ext uri="{FF2B5EF4-FFF2-40B4-BE49-F238E27FC236}">
                    <a16:creationId xmlns:a16="http://schemas.microsoft.com/office/drawing/2014/main" id="{697BFCEE-AD6C-4390-B1E1-E0329397ECAE}"/>
                  </a:ext>
                </a:extLst>
              </p:cNvPr>
              <p:cNvSpPr>
                <a:spLocks noChangeArrowheads="1"/>
              </p:cNvSpPr>
              <p:nvPr/>
            </p:nvSpPr>
            <p:spPr bwMode="auto">
              <a:xfrm>
                <a:off x="5326" y="3528"/>
                <a:ext cx="32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57" name="Freeform 11">
                <a:extLst>
                  <a:ext uri="{FF2B5EF4-FFF2-40B4-BE49-F238E27FC236}">
                    <a16:creationId xmlns:a16="http://schemas.microsoft.com/office/drawing/2014/main" id="{078C0057-1DFE-4C96-B47D-FC801A0A2FFA}"/>
                  </a:ext>
                </a:extLst>
              </p:cNvPr>
              <p:cNvSpPr>
                <a:spLocks/>
              </p:cNvSpPr>
              <p:nvPr/>
            </p:nvSpPr>
            <p:spPr bwMode="auto">
              <a:xfrm>
                <a:off x="5326" y="3528"/>
                <a:ext cx="293" cy="220"/>
              </a:xfrm>
              <a:custGeom>
                <a:avLst/>
                <a:gdLst>
                  <a:gd name="T0" fmla="*/ 0 w 293"/>
                  <a:gd name="T1" fmla="*/ 220 h 220"/>
                  <a:gd name="T2" fmla="*/ 0 w 293"/>
                  <a:gd name="T3" fmla="*/ 220 h 220"/>
                  <a:gd name="T4" fmla="*/ 0 w 293"/>
                  <a:gd name="T5" fmla="*/ 0 h 220"/>
                  <a:gd name="T6" fmla="*/ 293 w 293"/>
                  <a:gd name="T7" fmla="*/ 0 h 220"/>
                  <a:gd name="T8" fmla="*/ 293 w 293"/>
                  <a:gd name="T9" fmla="*/ 0 h 220"/>
                  <a:gd name="T10" fmla="*/ 0 w 293"/>
                  <a:gd name="T11" fmla="*/ 0 h 220"/>
                  <a:gd name="T12" fmla="*/ 0 w 293"/>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93" h="220">
                    <a:moveTo>
                      <a:pt x="0" y="220"/>
                    </a:moveTo>
                    <a:lnTo>
                      <a:pt x="0" y="220"/>
                    </a:lnTo>
                    <a:lnTo>
                      <a:pt x="0" y="0"/>
                    </a:lnTo>
                    <a:lnTo>
                      <a:pt x="293" y="0"/>
                    </a:lnTo>
                    <a:lnTo>
                      <a:pt x="293" y="0"/>
                    </a:lnTo>
                    <a:lnTo>
                      <a:pt x="0" y="0"/>
                    </a:lnTo>
                    <a:lnTo>
                      <a:pt x="0" y="22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58" name="Rectangle 12">
                <a:extLst>
                  <a:ext uri="{FF2B5EF4-FFF2-40B4-BE49-F238E27FC236}">
                    <a16:creationId xmlns:a16="http://schemas.microsoft.com/office/drawing/2014/main" id="{52546C74-21C1-413E-B094-CDFDA920F400}"/>
                  </a:ext>
                </a:extLst>
              </p:cNvPr>
              <p:cNvSpPr>
                <a:spLocks noChangeArrowheads="1"/>
              </p:cNvSpPr>
              <p:nvPr/>
            </p:nvSpPr>
            <p:spPr bwMode="auto">
              <a:xfrm>
                <a:off x="5364" y="3828"/>
                <a:ext cx="246" cy="2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59" name="Freeform 14">
                <a:extLst>
                  <a:ext uri="{FF2B5EF4-FFF2-40B4-BE49-F238E27FC236}">
                    <a16:creationId xmlns:a16="http://schemas.microsoft.com/office/drawing/2014/main" id="{18A3E139-EDC2-4B71-A513-5BB77666FD39}"/>
                  </a:ext>
                </a:extLst>
              </p:cNvPr>
              <p:cNvSpPr>
                <a:spLocks/>
              </p:cNvSpPr>
              <p:nvPr/>
            </p:nvSpPr>
            <p:spPr bwMode="auto">
              <a:xfrm>
                <a:off x="5423" y="3551"/>
                <a:ext cx="136" cy="82"/>
              </a:xfrm>
              <a:custGeom>
                <a:avLst/>
                <a:gdLst>
                  <a:gd name="T0" fmla="*/ 36 w 72"/>
                  <a:gd name="T1" fmla="*/ 43 h 43"/>
                  <a:gd name="T2" fmla="*/ 36 w 72"/>
                  <a:gd name="T3" fmla="*/ 42 h 43"/>
                  <a:gd name="T4" fmla="*/ 0 w 72"/>
                  <a:gd name="T5" fmla="*/ 22 h 43"/>
                  <a:gd name="T6" fmla="*/ 0 w 72"/>
                  <a:gd name="T7" fmla="*/ 21 h 43"/>
                  <a:gd name="T8" fmla="*/ 0 w 72"/>
                  <a:gd name="T9" fmla="*/ 20 h 43"/>
                  <a:gd name="T10" fmla="*/ 35 w 72"/>
                  <a:gd name="T11" fmla="*/ 0 h 43"/>
                  <a:gd name="T12" fmla="*/ 36 w 72"/>
                  <a:gd name="T13" fmla="*/ 0 h 43"/>
                  <a:gd name="T14" fmla="*/ 72 w 72"/>
                  <a:gd name="T15" fmla="*/ 20 h 43"/>
                  <a:gd name="T16" fmla="*/ 72 w 72"/>
                  <a:gd name="T17" fmla="*/ 21 h 43"/>
                  <a:gd name="T18" fmla="*/ 72 w 72"/>
                  <a:gd name="T19" fmla="*/ 22 h 43"/>
                  <a:gd name="T20" fmla="*/ 37 w 72"/>
                  <a:gd name="T21" fmla="*/ 42 h 43"/>
                  <a:gd name="T22" fmla="*/ 36 w 72"/>
                  <a:gd name="T2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3">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60" name="Freeform 15">
                <a:extLst>
                  <a:ext uri="{FF2B5EF4-FFF2-40B4-BE49-F238E27FC236}">
                    <a16:creationId xmlns:a16="http://schemas.microsoft.com/office/drawing/2014/main" id="{848393FB-7558-4E76-A7B2-B75FCB75F5E9}"/>
                  </a:ext>
                </a:extLst>
              </p:cNvPr>
              <p:cNvSpPr>
                <a:spLocks/>
              </p:cNvSpPr>
              <p:nvPr/>
            </p:nvSpPr>
            <p:spPr bwMode="auto">
              <a:xfrm>
                <a:off x="5413" y="3606"/>
                <a:ext cx="70" cy="119"/>
              </a:xfrm>
              <a:custGeom>
                <a:avLst/>
                <a:gdLst>
                  <a:gd name="T0" fmla="*/ 2 w 37"/>
                  <a:gd name="T1" fmla="*/ 0 h 63"/>
                  <a:gd name="T2" fmla="*/ 0 w 37"/>
                  <a:gd name="T3" fmla="*/ 0 h 63"/>
                  <a:gd name="T4" fmla="*/ 0 w 37"/>
                  <a:gd name="T5" fmla="*/ 1 h 63"/>
                  <a:gd name="T6" fmla="*/ 0 w 37"/>
                  <a:gd name="T7" fmla="*/ 42 h 63"/>
                  <a:gd name="T8" fmla="*/ 0 w 37"/>
                  <a:gd name="T9" fmla="*/ 43 h 63"/>
                  <a:gd name="T10" fmla="*/ 36 w 37"/>
                  <a:gd name="T11" fmla="*/ 63 h 63"/>
                  <a:gd name="T12" fmla="*/ 36 w 37"/>
                  <a:gd name="T13" fmla="*/ 63 h 63"/>
                  <a:gd name="T14" fmla="*/ 37 w 37"/>
                  <a:gd name="T15" fmla="*/ 63 h 63"/>
                  <a:gd name="T16" fmla="*/ 37 w 37"/>
                  <a:gd name="T17" fmla="*/ 62 h 63"/>
                  <a:gd name="T18" fmla="*/ 37 w 37"/>
                  <a:gd name="T19" fmla="*/ 21 h 63"/>
                  <a:gd name="T20" fmla="*/ 37 w 37"/>
                  <a:gd name="T21" fmla="*/ 20 h 63"/>
                  <a:gd name="T22" fmla="*/ 2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sp>
            <p:nvSpPr>
              <p:cNvPr id="61" name="Freeform 16">
                <a:extLst>
                  <a:ext uri="{FF2B5EF4-FFF2-40B4-BE49-F238E27FC236}">
                    <a16:creationId xmlns:a16="http://schemas.microsoft.com/office/drawing/2014/main" id="{BD73A80A-744C-4F39-99CE-A4DABF3E2358}"/>
                  </a:ext>
                </a:extLst>
              </p:cNvPr>
              <p:cNvSpPr>
                <a:spLocks/>
              </p:cNvSpPr>
              <p:nvPr/>
            </p:nvSpPr>
            <p:spPr bwMode="auto">
              <a:xfrm>
                <a:off x="5498" y="3606"/>
                <a:ext cx="70" cy="119"/>
              </a:xfrm>
              <a:custGeom>
                <a:avLst/>
                <a:gdLst>
                  <a:gd name="T0" fmla="*/ 37 w 37"/>
                  <a:gd name="T1" fmla="*/ 0 h 63"/>
                  <a:gd name="T2" fmla="*/ 36 w 37"/>
                  <a:gd name="T3" fmla="*/ 0 h 63"/>
                  <a:gd name="T4" fmla="*/ 1 w 37"/>
                  <a:gd name="T5" fmla="*/ 21 h 63"/>
                  <a:gd name="T6" fmla="*/ 0 w 37"/>
                  <a:gd name="T7" fmla="*/ 22 h 63"/>
                  <a:gd name="T8" fmla="*/ 0 w 37"/>
                  <a:gd name="T9" fmla="*/ 62 h 63"/>
                  <a:gd name="T10" fmla="*/ 1 w 37"/>
                  <a:gd name="T11" fmla="*/ 63 h 63"/>
                  <a:gd name="T12" fmla="*/ 1 w 37"/>
                  <a:gd name="T13" fmla="*/ 63 h 63"/>
                  <a:gd name="T14" fmla="*/ 2 w 37"/>
                  <a:gd name="T15" fmla="*/ 63 h 63"/>
                  <a:gd name="T16" fmla="*/ 37 w 37"/>
                  <a:gd name="T17" fmla="*/ 43 h 63"/>
                  <a:gd name="T18" fmla="*/ 37 w 37"/>
                  <a:gd name="T19" fmla="*/ 42 h 63"/>
                  <a:gd name="T20" fmla="*/ 37 w 37"/>
                  <a:gd name="T21" fmla="*/ 1 h 63"/>
                  <a:gd name="T22" fmla="*/ 37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1A1A1A"/>
                  </a:solidFill>
                  <a:latin typeface="Segoe UI"/>
                </a:endParaRPr>
              </a:p>
            </p:txBody>
          </p:sp>
        </p:grpSp>
      </p:grpSp>
      <p:pic>
        <p:nvPicPr>
          <p:cNvPr id="62" name="Picture 61">
            <a:extLst>
              <a:ext uri="{FF2B5EF4-FFF2-40B4-BE49-F238E27FC236}">
                <a16:creationId xmlns:a16="http://schemas.microsoft.com/office/drawing/2014/main" id="{D5E1739C-A184-44DF-BE0C-5FD47DA68F3C}"/>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727" t="12561" b="13879"/>
          <a:stretch/>
        </p:blipFill>
        <p:spPr>
          <a:xfrm>
            <a:off x="1445523" y="1692361"/>
            <a:ext cx="4157876" cy="2494726"/>
          </a:xfrm>
          <a:prstGeom prst="rect">
            <a:avLst/>
          </a:prstGeom>
        </p:spPr>
      </p:pic>
    </p:spTree>
    <p:extLst>
      <p:ext uri="{BB962C8B-B14F-4D97-AF65-F5344CB8AC3E}">
        <p14:creationId xmlns:p14="http://schemas.microsoft.com/office/powerpoint/2010/main" val="382443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350"/>
                                        <p:tgtEl>
                                          <p:spTgt spid="35"/>
                                        </p:tgtEl>
                                      </p:cBhvr>
                                    </p:animEffect>
                                  </p:childTnLst>
                                </p:cTn>
                              </p:par>
                              <p:par>
                                <p:cTn id="8" presetID="63" presetClass="path" presetSubtype="0" decel="100000" fill="hold" grpId="1" nodeType="withEffect">
                                  <p:stCondLst>
                                    <p:cond delay="0"/>
                                  </p:stCondLst>
                                  <p:childTnLst>
                                    <p:animMotion origin="layout" path="M 3.125E-6 -1.11111E-6 L -0.00052 0.07107 " pathEditMode="relative" rAng="0" ptsTypes="AA">
                                      <p:cBhvr>
                                        <p:cTn id="9" dur="500" spd="-100000" fill="hold"/>
                                        <p:tgtEl>
                                          <p:spTgt spid="35"/>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350"/>
                                        <p:tgtEl>
                                          <p:spTgt spid="33"/>
                                        </p:tgtEl>
                                      </p:cBhvr>
                                    </p:animEffect>
                                  </p:childTnLst>
                                </p:cTn>
                              </p:par>
                              <p:par>
                                <p:cTn id="13" presetID="63" presetClass="path" presetSubtype="0" decel="100000" fill="hold" nodeType="withEffect">
                                  <p:stCondLst>
                                    <p:cond delay="100"/>
                                  </p:stCondLst>
                                  <p:childTnLst>
                                    <p:animMotion origin="layout" path="M 3.75E-6 -2.59259E-6 L -0.00052 0.07107 " pathEditMode="relative" rAng="0" ptsTypes="AA">
                                      <p:cBhvr>
                                        <p:cTn id="14" dur="500" spd="-100000" fill="hold"/>
                                        <p:tgtEl>
                                          <p:spTgt spid="33"/>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350"/>
                                        <p:tgtEl>
                                          <p:spTgt spid="34"/>
                                        </p:tgtEl>
                                      </p:cBhvr>
                                    </p:animEffect>
                                  </p:childTnLst>
                                </p:cTn>
                              </p:par>
                              <p:par>
                                <p:cTn id="18" presetID="63" presetClass="path" presetSubtype="0" decel="100000" fill="hold" grpId="1" nodeType="withEffect">
                                  <p:stCondLst>
                                    <p:cond delay="100"/>
                                  </p:stCondLst>
                                  <p:childTnLst>
                                    <p:animMotion origin="layout" path="M -4.16667E-7 -1.11111E-6 L -0.00052 0.07107 " pathEditMode="relative" rAng="0" ptsTypes="AA">
                                      <p:cBhvr>
                                        <p:cTn id="19" dur="500" spd="-100000" fill="hold"/>
                                        <p:tgtEl>
                                          <p:spTgt spid="34"/>
                                        </p:tgtEl>
                                        <p:attrNameLst>
                                          <p:attrName>ppt_x</p:attrName>
                                          <p:attrName>ppt_y</p:attrName>
                                        </p:attrNameLst>
                                      </p:cBhvr>
                                      <p:rCtr x="-26" y="3542"/>
                                    </p:animMotion>
                                  </p:childTnLst>
                                </p:cTn>
                              </p:par>
                              <p:par>
                                <p:cTn id="20" presetID="10" presetClass="entr" presetSubtype="0" fill="hold" nodeType="withEffect">
                                  <p:stCondLst>
                                    <p:cond delay="1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350"/>
                                        <p:tgtEl>
                                          <p:spTgt spid="48"/>
                                        </p:tgtEl>
                                      </p:cBhvr>
                                    </p:animEffect>
                                  </p:childTnLst>
                                </p:cTn>
                              </p:par>
                              <p:par>
                                <p:cTn id="23" presetID="63" presetClass="path" presetSubtype="0" decel="100000" fill="hold" nodeType="withEffect">
                                  <p:stCondLst>
                                    <p:cond delay="100"/>
                                  </p:stCondLst>
                                  <p:childTnLst>
                                    <p:animMotion origin="layout" path="M 3.75E-6 -2.59259E-6 L -0.00052 0.07107 " pathEditMode="relative" rAng="0" ptsTypes="AA">
                                      <p:cBhvr>
                                        <p:cTn id="24" dur="500" spd="-100000" fill="hold"/>
                                        <p:tgtEl>
                                          <p:spTgt spid="48"/>
                                        </p:tgtEl>
                                        <p:attrNameLst>
                                          <p:attrName>ppt_x</p:attrName>
                                          <p:attrName>ppt_y</p:attrName>
                                        </p:attrNameLst>
                                      </p:cBhvr>
                                      <p:rCtr x="-26" y="3542"/>
                                    </p:animMotion>
                                  </p:childTnLst>
                                </p:cTn>
                              </p:par>
                              <p:par>
                                <p:cTn id="25" presetID="10"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350"/>
                                        <p:tgtEl>
                                          <p:spTgt spid="62"/>
                                        </p:tgtEl>
                                      </p:cBhvr>
                                    </p:animEffect>
                                  </p:childTnLst>
                                </p:cTn>
                              </p:par>
                              <p:par>
                                <p:cTn id="28" presetID="63" presetClass="path" presetSubtype="0" decel="100000" fill="hold" nodeType="withEffect">
                                  <p:stCondLst>
                                    <p:cond delay="0"/>
                                  </p:stCondLst>
                                  <p:childTnLst>
                                    <p:animMotion origin="layout" path="M 3.125E-6 -1.11111E-6 L -0.00052 0.07107 " pathEditMode="relative" rAng="0" ptsTypes="AA">
                                      <p:cBhvr>
                                        <p:cTn id="29" dur="500" spd="-100000" fill="hold"/>
                                        <p:tgtEl>
                                          <p:spTgt spid="6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5" grpId="0"/>
      <p:bldP spid="3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tx2">
              <a:alpha val="5000"/>
            </a:schemeClr>
          </a:solidFill>
          <a:ln w="12700" cap="flat">
            <a:solidFill>
              <a:schemeClr val="tx2"/>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tx2"/>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tx2"/>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9892"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Optimized 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879892"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Collaborative Workspace</a:t>
            </a:r>
          </a:p>
        </p:txBody>
      </p:sp>
      <p:sp>
        <p:nvSpPr>
          <p:cNvPr id="649" name="TextBox 648"/>
          <p:cNvSpPr txBox="1"/>
          <p:nvPr/>
        </p:nvSpPr>
        <p:spPr>
          <a:xfrm>
            <a:off x="693570" y="3462022"/>
            <a:ext cx="1142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529594" y="4410128"/>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566895" y="5394379"/>
            <a:ext cx="139625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529594" y="2391075"/>
            <a:ext cx="14708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988928" y="2360508"/>
            <a:ext cx="178409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59966" y="3387966"/>
            <a:ext cx="1080551"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74676" y="4602238"/>
            <a:ext cx="1230232"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5" y="-1203589"/>
            <a:chExt cx="3082009" cy="2284626"/>
          </a:xfrm>
          <a:solidFill>
            <a:schemeClr val="tx2"/>
          </a:solidFill>
        </p:grpSpPr>
        <p:sp>
          <p:nvSpPr>
            <p:cNvPr id="214" name="Freeform 42"/>
            <p:cNvSpPr>
              <a:spLocks/>
            </p:cNvSpPr>
            <p:nvPr/>
          </p:nvSpPr>
          <p:spPr bwMode="auto">
            <a:xfrm>
              <a:off x="-2542326" y="188088"/>
              <a:ext cx="462894" cy="62118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3" y="340397"/>
              <a:ext cx="477830" cy="65104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5" y="-1203589"/>
              <a:ext cx="3082009" cy="2284626"/>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21" y="-770559"/>
              <a:ext cx="415116" cy="42407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071086" y="5670351"/>
            <a:ext cx="161794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52197"/>
            <a:ext cx="1667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198585"/>
            <a:ext cx="11408940" cy="4949666"/>
          </a:xfrm>
          <a:prstGeom prst="rect">
            <a:avLst/>
          </a:prstGeom>
          <a:noFill/>
          <a:ln w="12700" cap="flat">
            <a:solidFill>
              <a:schemeClr val="tx2"/>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563944" y="6286039"/>
            <a:ext cx="213693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879892"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6"/>
                </a:solidFill>
                <a:effectLst/>
                <a:uLnTx/>
                <a:uFillTx/>
                <a:latin typeface="Segoe UI Semibold" panose="020B0702040204020203" pitchFamily="34" charset="0"/>
                <a:ea typeface="Segoe UI" charset="0"/>
                <a:cs typeface="Segoe UI Semibold" panose="020B0702040204020203" pitchFamily="34"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tx2"/>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6531"/>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Oval 234">
            <a:extLst>
              <a:ext uri="{FF2B5EF4-FFF2-40B4-BE49-F238E27FC236}">
                <a16:creationId xmlns:a16="http://schemas.microsoft.com/office/drawing/2014/main" id="{DC2C3294-024E-46E3-8278-479FA625786C}"/>
              </a:ext>
            </a:extLst>
          </p:cNvPr>
          <p:cNvSpPr/>
          <p:nvPr/>
        </p:nvSpPr>
        <p:spPr>
          <a:xfrm>
            <a:off x="3593167"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C10FE34B-412D-4255-97F5-594A012EF537}"/>
              </a:ext>
            </a:extLst>
          </p:cNvPr>
          <p:cNvSpPr/>
          <p:nvPr/>
        </p:nvSpPr>
        <p:spPr>
          <a:xfrm>
            <a:off x="4100490" y="3700154"/>
            <a:ext cx="274431" cy="274431"/>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1205"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68527" y="3837369"/>
            <a:ext cx="231033"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10CEAE7D-7680-48CF-964E-5FB8BB311FF1}"/>
              </a:ext>
            </a:extLst>
          </p:cNvPr>
          <p:cNvSpPr txBox="1"/>
          <p:nvPr/>
        </p:nvSpPr>
        <p:spPr>
          <a:xfrm>
            <a:off x="4571177" y="6294008"/>
            <a:ext cx="31007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Build on secure &amp; trusted cloud</a:t>
            </a:r>
          </a:p>
        </p:txBody>
      </p:sp>
      <p:sp>
        <p:nvSpPr>
          <p:cNvPr id="163" name="TextBox 162">
            <a:extLst>
              <a:ext uri="{FF2B5EF4-FFF2-40B4-BE49-F238E27FC236}">
                <a16:creationId xmlns:a16="http://schemas.microsoft.com/office/drawing/2014/main" id="{0DC95295-3153-41CE-A498-01DB75AD0167}"/>
              </a:ext>
            </a:extLst>
          </p:cNvPr>
          <p:cNvSpPr txBox="1"/>
          <p:nvPr/>
        </p:nvSpPr>
        <p:spPr>
          <a:xfrm>
            <a:off x="9757649" y="6296636"/>
            <a:ext cx="199445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Scale without limits</a:t>
            </a: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Title 14">
            <a:extLst>
              <a:ext uri="{FF2B5EF4-FFF2-40B4-BE49-F238E27FC236}">
                <a16:creationId xmlns:a16="http://schemas.microsoft.com/office/drawing/2014/main" id="{6371AFEF-9E5C-45FD-BA0F-C6C8163E5225}"/>
              </a:ext>
            </a:extLst>
          </p:cNvPr>
          <p:cNvSpPr>
            <a:spLocks noGrp="1"/>
          </p:cNvSpPr>
          <p:nvPr>
            <p:ph type="title"/>
          </p:nvPr>
        </p:nvSpPr>
        <p:spPr>
          <a:xfrm>
            <a:off x="396205" y="176973"/>
            <a:ext cx="10515600" cy="983687"/>
          </a:xfrm>
        </p:spPr>
        <p:txBody>
          <a:bodyPr/>
          <a:lstStyle/>
          <a:p>
            <a:r>
              <a:rPr lang="en-US" dirty="0"/>
              <a:t>Azure Databricks</a:t>
            </a:r>
          </a:p>
        </p:txBody>
      </p:sp>
      <p:grpSp>
        <p:nvGrpSpPr>
          <p:cNvPr id="183" name="Group 182">
            <a:extLst>
              <a:ext uri="{FF2B5EF4-FFF2-40B4-BE49-F238E27FC236}">
                <a16:creationId xmlns:a16="http://schemas.microsoft.com/office/drawing/2014/main" id="{3036CF13-4259-4E09-ADAB-B09E53701652}"/>
              </a:ext>
            </a:extLst>
          </p:cNvPr>
          <p:cNvGrpSpPr/>
          <p:nvPr/>
        </p:nvGrpSpPr>
        <p:grpSpPr>
          <a:xfrm>
            <a:off x="1013739" y="1899813"/>
            <a:ext cx="530490" cy="443744"/>
            <a:chOff x="2070200" y="2126344"/>
            <a:chExt cx="281519" cy="235486"/>
          </a:xfrm>
        </p:grpSpPr>
        <p:sp>
          <p:nvSpPr>
            <p:cNvPr id="184" name="Oval 183">
              <a:extLst>
                <a:ext uri="{FF2B5EF4-FFF2-40B4-BE49-F238E27FC236}">
                  <a16:creationId xmlns:a16="http://schemas.microsoft.com/office/drawing/2014/main" id="{70786E95-CBD6-433A-86D3-7F3022F2ECAD}"/>
                </a:ext>
              </a:extLst>
            </p:cNvPr>
            <p:cNvSpPr/>
            <p:nvPr/>
          </p:nvSpPr>
          <p:spPr>
            <a:xfrm rot="10800000" flipV="1">
              <a:off x="2167730" y="2275370"/>
              <a:ext cx="86458" cy="86460"/>
            </a:xfrm>
            <a:prstGeom prst="ellipse">
              <a:avLst/>
            </a:prstGeom>
            <a:noFill/>
            <a:ln w="12700" cap="flat" cmpd="sng" algn="ctr">
              <a:solidFill>
                <a:schemeClr val="tx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panose="020F0302020204030204"/>
                <a:ea typeface=""/>
                <a:cs typeface=""/>
              </a:endParaRPr>
            </a:p>
          </p:txBody>
        </p:sp>
        <p:grpSp>
          <p:nvGrpSpPr>
            <p:cNvPr id="186" name="Group 185">
              <a:extLst>
                <a:ext uri="{FF2B5EF4-FFF2-40B4-BE49-F238E27FC236}">
                  <a16:creationId xmlns:a16="http://schemas.microsoft.com/office/drawing/2014/main" id="{CF5FE4AF-9231-4B00-90C0-A75ACDF09F9C}"/>
                </a:ext>
              </a:extLst>
            </p:cNvPr>
            <p:cNvGrpSpPr/>
            <p:nvPr/>
          </p:nvGrpSpPr>
          <p:grpSpPr>
            <a:xfrm>
              <a:off x="2070200" y="2126344"/>
              <a:ext cx="281519" cy="126591"/>
              <a:chOff x="2070200" y="2138317"/>
              <a:chExt cx="281519" cy="114618"/>
            </a:xfrm>
          </p:grpSpPr>
          <p:sp>
            <p:nvSpPr>
              <p:cNvPr id="187" name="Freeform: Shape 186">
                <a:extLst>
                  <a:ext uri="{FF2B5EF4-FFF2-40B4-BE49-F238E27FC236}">
                    <a16:creationId xmlns:a16="http://schemas.microsoft.com/office/drawing/2014/main" id="{4DEB34BF-97F4-438A-9797-E7AC8F615E9D}"/>
                  </a:ext>
                </a:extLst>
              </p:cNvPr>
              <p:cNvSpPr/>
              <p:nvPr/>
            </p:nvSpPr>
            <p:spPr bwMode="auto">
              <a:xfrm>
                <a:off x="2070200" y="2138317"/>
                <a:ext cx="281519" cy="58313"/>
              </a:xfrm>
              <a:custGeom>
                <a:avLst/>
                <a:gdLst>
                  <a:gd name="connsiteX0" fmla="*/ 140279 w 281519"/>
                  <a:gd name="connsiteY0" fmla="*/ 1 h 58313"/>
                  <a:gd name="connsiteX1" fmla="*/ 281519 w 281519"/>
                  <a:gd name="connsiteY1" fmla="*/ 58313 h 58313"/>
                  <a:gd name="connsiteX2" fmla="*/ 0 w 281519"/>
                  <a:gd name="connsiteY2" fmla="*/ 57473 h 58313"/>
                  <a:gd name="connsiteX3" fmla="*/ 140279 w 281519"/>
                  <a:gd name="connsiteY3" fmla="*/ 1 h 58313"/>
                  <a:gd name="connsiteX0" fmla="*/ 140279 w 281519"/>
                  <a:gd name="connsiteY0" fmla="*/ 1 h 60597"/>
                  <a:gd name="connsiteX1" fmla="*/ 281519 w 281519"/>
                  <a:gd name="connsiteY1" fmla="*/ 58313 h 60597"/>
                  <a:gd name="connsiteX2" fmla="*/ 165454 w 281519"/>
                  <a:gd name="connsiteY2" fmla="*/ 60597 h 60597"/>
                  <a:gd name="connsiteX3" fmla="*/ 0 w 281519"/>
                  <a:gd name="connsiteY3" fmla="*/ 57473 h 60597"/>
                  <a:gd name="connsiteX4" fmla="*/ 140279 w 281519"/>
                  <a:gd name="connsiteY4" fmla="*/ 1 h 60597"/>
                  <a:gd name="connsiteX0" fmla="*/ 165454 w 281519"/>
                  <a:gd name="connsiteY0" fmla="*/ 60597 h 152037"/>
                  <a:gd name="connsiteX1" fmla="*/ 0 w 281519"/>
                  <a:gd name="connsiteY1" fmla="*/ 57473 h 152037"/>
                  <a:gd name="connsiteX2" fmla="*/ 140279 w 281519"/>
                  <a:gd name="connsiteY2" fmla="*/ 1 h 152037"/>
                  <a:gd name="connsiteX3" fmla="*/ 281519 w 281519"/>
                  <a:gd name="connsiteY3" fmla="*/ 58313 h 152037"/>
                  <a:gd name="connsiteX4" fmla="*/ 256894 w 281519"/>
                  <a:gd name="connsiteY4" fmla="*/ 152037 h 152037"/>
                  <a:gd name="connsiteX0" fmla="*/ 165454 w 281519"/>
                  <a:gd name="connsiteY0" fmla="*/ 60597 h 60597"/>
                  <a:gd name="connsiteX1" fmla="*/ 0 w 281519"/>
                  <a:gd name="connsiteY1" fmla="*/ 57473 h 60597"/>
                  <a:gd name="connsiteX2" fmla="*/ 140279 w 281519"/>
                  <a:gd name="connsiteY2" fmla="*/ 1 h 60597"/>
                  <a:gd name="connsiteX3" fmla="*/ 281519 w 281519"/>
                  <a:gd name="connsiteY3" fmla="*/ 58313 h 60597"/>
                  <a:gd name="connsiteX0" fmla="*/ 0 w 281519"/>
                  <a:gd name="connsiteY0" fmla="*/ 57473 h 58313"/>
                  <a:gd name="connsiteX1" fmla="*/ 140279 w 281519"/>
                  <a:gd name="connsiteY1" fmla="*/ 1 h 58313"/>
                  <a:gd name="connsiteX2" fmla="*/ 281519 w 281519"/>
                  <a:gd name="connsiteY2" fmla="*/ 58313 h 58313"/>
                </a:gdLst>
                <a:ahLst/>
                <a:cxnLst>
                  <a:cxn ang="0">
                    <a:pos x="connsiteX0" y="connsiteY0"/>
                  </a:cxn>
                  <a:cxn ang="0">
                    <a:pos x="connsiteX1" y="connsiteY1"/>
                  </a:cxn>
                  <a:cxn ang="0">
                    <a:pos x="connsiteX2" y="connsiteY2"/>
                  </a:cxn>
                </a:cxnLst>
                <a:rect l="l" t="t" r="r" b="b"/>
                <a:pathLst>
                  <a:path w="281519" h="58313">
                    <a:moveTo>
                      <a:pt x="0" y="57473"/>
                    </a:moveTo>
                    <a:cubicBezTo>
                      <a:pt x="38274" y="19199"/>
                      <a:pt x="89197" y="-49"/>
                      <a:pt x="140279" y="1"/>
                    </a:cubicBezTo>
                    <a:cubicBezTo>
                      <a:pt x="191361" y="51"/>
                      <a:pt x="242604" y="19399"/>
                      <a:pt x="281519" y="58313"/>
                    </a:cubicBezTo>
                  </a:path>
                </a:pathLst>
              </a:custGeom>
              <a:noFill/>
              <a:ln w="12700" cap="flat">
                <a:solidFill>
                  <a:srgbClr val="0078D6"/>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261A3159-04B8-4DBC-9AEF-CD79FB259B59}"/>
                  </a:ext>
                </a:extLst>
              </p:cNvPr>
              <p:cNvSpPr/>
              <p:nvPr/>
            </p:nvSpPr>
            <p:spPr bwMode="auto">
              <a:xfrm>
                <a:off x="2099613" y="2177958"/>
                <a:ext cx="224375" cy="47244"/>
              </a:xfrm>
              <a:custGeom>
                <a:avLst/>
                <a:gdLst>
                  <a:gd name="connsiteX0" fmla="*/ 111685 w 224375"/>
                  <a:gd name="connsiteY0" fmla="*/ 6 h 47244"/>
                  <a:gd name="connsiteX1" fmla="*/ 224375 w 224375"/>
                  <a:gd name="connsiteY1" fmla="*/ 46404 h 47244"/>
                  <a:gd name="connsiteX2" fmla="*/ 0 w 224375"/>
                  <a:gd name="connsiteY2" fmla="*/ 47244 h 47244"/>
                  <a:gd name="connsiteX3" fmla="*/ 111685 w 224375"/>
                  <a:gd name="connsiteY3" fmla="*/ 6 h 47244"/>
                  <a:gd name="connsiteX0" fmla="*/ 111685 w 224375"/>
                  <a:gd name="connsiteY0" fmla="*/ 6 h 336642"/>
                  <a:gd name="connsiteX1" fmla="*/ 224375 w 224375"/>
                  <a:gd name="connsiteY1" fmla="*/ 46404 h 336642"/>
                  <a:gd name="connsiteX2" fmla="*/ 170058 w 224375"/>
                  <a:gd name="connsiteY2" fmla="*/ 336642 h 336642"/>
                  <a:gd name="connsiteX3" fmla="*/ 0 w 224375"/>
                  <a:gd name="connsiteY3" fmla="*/ 47244 h 336642"/>
                  <a:gd name="connsiteX4" fmla="*/ 111685 w 224375"/>
                  <a:gd name="connsiteY4" fmla="*/ 6 h 336642"/>
                  <a:gd name="connsiteX0" fmla="*/ 170058 w 261498"/>
                  <a:gd name="connsiteY0" fmla="*/ 336642 h 428082"/>
                  <a:gd name="connsiteX1" fmla="*/ 0 w 261498"/>
                  <a:gd name="connsiteY1" fmla="*/ 47244 h 428082"/>
                  <a:gd name="connsiteX2" fmla="*/ 111685 w 261498"/>
                  <a:gd name="connsiteY2" fmla="*/ 6 h 428082"/>
                  <a:gd name="connsiteX3" fmla="*/ 224375 w 261498"/>
                  <a:gd name="connsiteY3" fmla="*/ 46404 h 428082"/>
                  <a:gd name="connsiteX4" fmla="*/ 261498 w 261498"/>
                  <a:gd name="connsiteY4" fmla="*/ 428082 h 428082"/>
                  <a:gd name="connsiteX0" fmla="*/ 170058 w 224375"/>
                  <a:gd name="connsiteY0" fmla="*/ 336642 h 336642"/>
                  <a:gd name="connsiteX1" fmla="*/ 0 w 224375"/>
                  <a:gd name="connsiteY1" fmla="*/ 47244 h 336642"/>
                  <a:gd name="connsiteX2" fmla="*/ 111685 w 224375"/>
                  <a:gd name="connsiteY2" fmla="*/ 6 h 336642"/>
                  <a:gd name="connsiteX3" fmla="*/ 224375 w 224375"/>
                  <a:gd name="connsiteY3" fmla="*/ 46404 h 336642"/>
                  <a:gd name="connsiteX0" fmla="*/ 0 w 224375"/>
                  <a:gd name="connsiteY0" fmla="*/ 47244 h 47244"/>
                  <a:gd name="connsiteX1" fmla="*/ 111685 w 224375"/>
                  <a:gd name="connsiteY1" fmla="*/ 6 h 47244"/>
                  <a:gd name="connsiteX2" fmla="*/ 224375 w 224375"/>
                  <a:gd name="connsiteY2" fmla="*/ 46404 h 47244"/>
                </a:gdLst>
                <a:ahLst/>
                <a:cxnLst>
                  <a:cxn ang="0">
                    <a:pos x="connsiteX0" y="connsiteY0"/>
                  </a:cxn>
                  <a:cxn ang="0">
                    <a:pos x="connsiteX1" y="connsiteY1"/>
                  </a:cxn>
                  <a:cxn ang="0">
                    <a:pos x="connsiteX2" y="connsiteY2"/>
                  </a:cxn>
                </a:cxnLst>
                <a:rect l="l" t="t" r="r" b="b"/>
                <a:pathLst>
                  <a:path w="224375" h="47244">
                    <a:moveTo>
                      <a:pt x="0" y="47244"/>
                    </a:moveTo>
                    <a:cubicBezTo>
                      <a:pt x="30877" y="16367"/>
                      <a:pt x="71197" y="384"/>
                      <a:pt x="111685" y="6"/>
                    </a:cubicBezTo>
                    <a:cubicBezTo>
                      <a:pt x="152173" y="-372"/>
                      <a:pt x="192828" y="14856"/>
                      <a:pt x="224375" y="46404"/>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C0D8B164-BD56-42ED-8EFA-E3A44996FBB2}"/>
                  </a:ext>
                </a:extLst>
              </p:cNvPr>
              <p:cNvSpPr/>
              <p:nvPr/>
            </p:nvSpPr>
            <p:spPr bwMode="auto">
              <a:xfrm>
                <a:off x="2126504" y="2217780"/>
                <a:ext cx="168912" cy="35155"/>
              </a:xfrm>
              <a:custGeom>
                <a:avLst/>
                <a:gdLst>
                  <a:gd name="connsiteX0" fmla="*/ 83976 w 168912"/>
                  <a:gd name="connsiteY0" fmla="*/ 1 h 35155"/>
                  <a:gd name="connsiteX1" fmla="*/ 168912 w 168912"/>
                  <a:gd name="connsiteY1" fmla="*/ 35155 h 35155"/>
                  <a:gd name="connsiteX2" fmla="*/ 0 w 168912"/>
                  <a:gd name="connsiteY2" fmla="*/ 34314 h 35155"/>
                  <a:gd name="connsiteX3" fmla="*/ 83976 w 168912"/>
                  <a:gd name="connsiteY3" fmla="*/ 1 h 35155"/>
                  <a:gd name="connsiteX0" fmla="*/ 83976 w 168912"/>
                  <a:gd name="connsiteY0" fmla="*/ 1 h 456024"/>
                  <a:gd name="connsiteX1" fmla="*/ 168912 w 168912"/>
                  <a:gd name="connsiteY1" fmla="*/ 35155 h 456024"/>
                  <a:gd name="connsiteX2" fmla="*/ 141807 w 168912"/>
                  <a:gd name="connsiteY2" fmla="*/ 456024 h 456024"/>
                  <a:gd name="connsiteX3" fmla="*/ 0 w 168912"/>
                  <a:gd name="connsiteY3" fmla="*/ 34314 h 456024"/>
                  <a:gd name="connsiteX4" fmla="*/ 83976 w 168912"/>
                  <a:gd name="connsiteY4" fmla="*/ 1 h 456024"/>
                  <a:gd name="connsiteX0" fmla="*/ 141807 w 233247"/>
                  <a:gd name="connsiteY0" fmla="*/ 456024 h 547464"/>
                  <a:gd name="connsiteX1" fmla="*/ 0 w 233247"/>
                  <a:gd name="connsiteY1" fmla="*/ 34314 h 547464"/>
                  <a:gd name="connsiteX2" fmla="*/ 83976 w 233247"/>
                  <a:gd name="connsiteY2" fmla="*/ 1 h 547464"/>
                  <a:gd name="connsiteX3" fmla="*/ 168912 w 233247"/>
                  <a:gd name="connsiteY3" fmla="*/ 35155 h 547464"/>
                  <a:gd name="connsiteX4" fmla="*/ 233247 w 233247"/>
                  <a:gd name="connsiteY4" fmla="*/ 547464 h 547464"/>
                  <a:gd name="connsiteX0" fmla="*/ 141807 w 168912"/>
                  <a:gd name="connsiteY0" fmla="*/ 456024 h 456024"/>
                  <a:gd name="connsiteX1" fmla="*/ 0 w 168912"/>
                  <a:gd name="connsiteY1" fmla="*/ 34314 h 456024"/>
                  <a:gd name="connsiteX2" fmla="*/ 83976 w 168912"/>
                  <a:gd name="connsiteY2" fmla="*/ 1 h 456024"/>
                  <a:gd name="connsiteX3" fmla="*/ 168912 w 168912"/>
                  <a:gd name="connsiteY3" fmla="*/ 35155 h 456024"/>
                  <a:gd name="connsiteX0" fmla="*/ 0 w 168912"/>
                  <a:gd name="connsiteY0" fmla="*/ 34314 h 35155"/>
                  <a:gd name="connsiteX1" fmla="*/ 83976 w 168912"/>
                  <a:gd name="connsiteY1" fmla="*/ 1 h 35155"/>
                  <a:gd name="connsiteX2" fmla="*/ 168912 w 168912"/>
                  <a:gd name="connsiteY2" fmla="*/ 35155 h 35155"/>
                </a:gdLst>
                <a:ahLst/>
                <a:cxnLst>
                  <a:cxn ang="0">
                    <a:pos x="connsiteX0" y="connsiteY0"/>
                  </a:cxn>
                  <a:cxn ang="0">
                    <a:pos x="connsiteX1" y="connsiteY1"/>
                  </a:cxn>
                  <a:cxn ang="0">
                    <a:pos x="connsiteX2" y="connsiteY2"/>
                  </a:cxn>
                </a:cxnLst>
                <a:rect l="l" t="t" r="r" b="b"/>
                <a:pathLst>
                  <a:path w="168912" h="35155">
                    <a:moveTo>
                      <a:pt x="0" y="34314"/>
                    </a:moveTo>
                    <a:cubicBezTo>
                      <a:pt x="22836" y="11479"/>
                      <a:pt x="53326" y="-49"/>
                      <a:pt x="83976" y="1"/>
                    </a:cubicBezTo>
                    <a:cubicBezTo>
                      <a:pt x="114626" y="51"/>
                      <a:pt x="145436" y="11679"/>
                      <a:pt x="168912" y="35155"/>
                    </a:cubicBezTo>
                  </a:path>
                </a:pathLst>
              </a:custGeom>
              <a:noFill/>
              <a:ln w="12700" cap="flat">
                <a:solidFill>
                  <a:srgbClr val="0078D6"/>
                </a:solidFill>
                <a:prstDash val="solid"/>
                <a:miter lim="800000"/>
                <a:headEnd/>
                <a:tailEnd/>
              </a:ln>
            </p:spPr>
            <p:txBody>
              <a:bodyPr rot="0" spcFirstLastPara="0" vertOverflow="overflow" horzOverflow="overflow" vert="horz" wrap="square" lIns="72421" tIns="36211" rIns="72421" bIns="36211" numCol="1" spcCol="0" rtlCol="0" fromWordArt="0" anchor="t"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err="1">
                  <a:ln>
                    <a:noFill/>
                  </a:ln>
                  <a:solidFill>
                    <a:srgbClr val="505050"/>
                  </a:solidFill>
                  <a:effectLst/>
                  <a:uLnTx/>
                  <a:uFillTx/>
                  <a:latin typeface="Segoe UI Semilight"/>
                  <a:ea typeface="+mn-ea"/>
                  <a:cs typeface="+mn-cs"/>
                </a:endParaRPr>
              </a:p>
            </p:txBody>
          </p:sp>
        </p:grpSp>
      </p:grpSp>
      <p:grpSp>
        <p:nvGrpSpPr>
          <p:cNvPr id="249" name="Group 248">
            <a:extLst>
              <a:ext uri="{FF2B5EF4-FFF2-40B4-BE49-F238E27FC236}">
                <a16:creationId xmlns:a16="http://schemas.microsoft.com/office/drawing/2014/main" id="{D0F47A4B-29FB-47DF-B227-FEB6473D27D5}"/>
              </a:ext>
            </a:extLst>
          </p:cNvPr>
          <p:cNvGrpSpPr/>
          <p:nvPr/>
        </p:nvGrpSpPr>
        <p:grpSpPr>
          <a:xfrm>
            <a:off x="10587264" y="1890675"/>
            <a:ext cx="492448" cy="458120"/>
            <a:chOff x="4214813" y="1292225"/>
            <a:chExt cx="2573337" cy="2393950"/>
          </a:xfrm>
          <a:solidFill>
            <a:srgbClr val="0078D6"/>
          </a:solidFill>
        </p:grpSpPr>
        <p:sp>
          <p:nvSpPr>
            <p:cNvPr id="250" name="Freeform 1">
              <a:extLst>
                <a:ext uri="{FF2B5EF4-FFF2-40B4-BE49-F238E27FC236}">
                  <a16:creationId xmlns:a16="http://schemas.microsoft.com/office/drawing/2014/main" id="{F36159C1-5D69-426A-87CC-70B3856B0211}"/>
                </a:ext>
              </a:extLst>
            </p:cNvPr>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1" name="Freeform 2">
              <a:extLst>
                <a:ext uri="{FF2B5EF4-FFF2-40B4-BE49-F238E27FC236}">
                  <a16:creationId xmlns:a16="http://schemas.microsoft.com/office/drawing/2014/main" id="{D1A81BCD-9DAC-4475-B257-80340BF15352}"/>
                </a:ext>
              </a:extLst>
            </p:cNvPr>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rgbClr val="0078D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2" name="Freeform 3">
              <a:extLst>
                <a:ext uri="{FF2B5EF4-FFF2-40B4-BE49-F238E27FC236}">
                  <a16:creationId xmlns:a16="http://schemas.microsoft.com/office/drawing/2014/main" id="{6A5175B6-2A2B-4316-9D1A-AD17F3C70450}"/>
                </a:ext>
              </a:extLst>
            </p:cNvPr>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3" name="Freeform 4">
              <a:extLst>
                <a:ext uri="{FF2B5EF4-FFF2-40B4-BE49-F238E27FC236}">
                  <a16:creationId xmlns:a16="http://schemas.microsoft.com/office/drawing/2014/main" id="{523B2C70-2892-443C-B248-BF9E0D84FB75}"/>
                </a:ext>
              </a:extLst>
            </p:cNvPr>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4" name="Freeform 5">
              <a:extLst>
                <a:ext uri="{FF2B5EF4-FFF2-40B4-BE49-F238E27FC236}">
                  <a16:creationId xmlns:a16="http://schemas.microsoft.com/office/drawing/2014/main" id="{805C937B-9A6B-49EB-912C-BB4BFD37DCC5}"/>
                </a:ext>
              </a:extLst>
            </p:cNvPr>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5" name="Freeform 6">
              <a:extLst>
                <a:ext uri="{FF2B5EF4-FFF2-40B4-BE49-F238E27FC236}">
                  <a16:creationId xmlns:a16="http://schemas.microsoft.com/office/drawing/2014/main" id="{E1CE8C7F-1869-4850-9429-970CF9D7A1ED}"/>
                </a:ext>
              </a:extLst>
            </p:cNvPr>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6" name="Freeform 7">
              <a:extLst>
                <a:ext uri="{FF2B5EF4-FFF2-40B4-BE49-F238E27FC236}">
                  <a16:creationId xmlns:a16="http://schemas.microsoft.com/office/drawing/2014/main" id="{30483119-9077-4F16-A6E3-4DA1AAFB3DD7}"/>
                </a:ext>
              </a:extLst>
            </p:cNvPr>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7" name="Freeform 8">
              <a:extLst>
                <a:ext uri="{FF2B5EF4-FFF2-40B4-BE49-F238E27FC236}">
                  <a16:creationId xmlns:a16="http://schemas.microsoft.com/office/drawing/2014/main" id="{4AC7595C-BDDF-41D6-B0CE-F1D3CD866E1F}"/>
                </a:ext>
              </a:extLst>
            </p:cNvPr>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8" name="Freeform 9">
              <a:extLst>
                <a:ext uri="{FF2B5EF4-FFF2-40B4-BE49-F238E27FC236}">
                  <a16:creationId xmlns:a16="http://schemas.microsoft.com/office/drawing/2014/main" id="{0DD96968-F239-41F1-BF6B-83C932C65AFA}"/>
                </a:ext>
              </a:extLst>
            </p:cNvPr>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59" name="Freeform 10">
              <a:extLst>
                <a:ext uri="{FF2B5EF4-FFF2-40B4-BE49-F238E27FC236}">
                  <a16:creationId xmlns:a16="http://schemas.microsoft.com/office/drawing/2014/main" id="{8544F730-EECB-447F-A369-1822D4220A4B}"/>
                </a:ext>
              </a:extLst>
            </p:cNvPr>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0" name="Freeform 11">
              <a:extLst>
                <a:ext uri="{FF2B5EF4-FFF2-40B4-BE49-F238E27FC236}">
                  <a16:creationId xmlns:a16="http://schemas.microsoft.com/office/drawing/2014/main" id="{29FFAEE5-960B-4054-B443-14610691DCFB}"/>
                </a:ext>
              </a:extLst>
            </p:cNvPr>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1" name="Freeform 12">
              <a:extLst>
                <a:ext uri="{FF2B5EF4-FFF2-40B4-BE49-F238E27FC236}">
                  <a16:creationId xmlns:a16="http://schemas.microsoft.com/office/drawing/2014/main" id="{5B8C5623-3477-4BC2-9EFD-49AF3AC0A9F8}"/>
                </a:ext>
              </a:extLst>
            </p:cNvPr>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2" name="Freeform 13">
              <a:extLst>
                <a:ext uri="{FF2B5EF4-FFF2-40B4-BE49-F238E27FC236}">
                  <a16:creationId xmlns:a16="http://schemas.microsoft.com/office/drawing/2014/main" id="{F71802B3-7A9F-45B8-8D5A-7C6E3FD9E75B}"/>
                </a:ext>
              </a:extLst>
            </p:cNvPr>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rgbClr val="73737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63" name="Freeform 14">
              <a:extLst>
                <a:ext uri="{FF2B5EF4-FFF2-40B4-BE49-F238E27FC236}">
                  <a16:creationId xmlns:a16="http://schemas.microsoft.com/office/drawing/2014/main" id="{091810FA-CF12-4A0D-845E-D7727EEBAF18}"/>
                </a:ext>
              </a:extLst>
            </p:cNvPr>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64" name="Group 263">
            <a:extLst>
              <a:ext uri="{FF2B5EF4-FFF2-40B4-BE49-F238E27FC236}">
                <a16:creationId xmlns:a16="http://schemas.microsoft.com/office/drawing/2014/main" id="{B5DAC5A1-0DCF-4F27-91D7-D4954A218416}"/>
              </a:ext>
            </a:extLst>
          </p:cNvPr>
          <p:cNvGrpSpPr/>
          <p:nvPr/>
        </p:nvGrpSpPr>
        <p:grpSpPr>
          <a:xfrm>
            <a:off x="5731391" y="3637098"/>
            <a:ext cx="400544" cy="400542"/>
            <a:chOff x="2335756" y="3558618"/>
            <a:chExt cx="318744" cy="318742"/>
          </a:xfrm>
        </p:grpSpPr>
        <p:sp>
          <p:nvSpPr>
            <p:cNvPr id="265" name="Freeform 22">
              <a:extLst>
                <a:ext uri="{FF2B5EF4-FFF2-40B4-BE49-F238E27FC236}">
                  <a16:creationId xmlns:a16="http://schemas.microsoft.com/office/drawing/2014/main" id="{0281BC68-0777-4BE8-B7E1-BC8F16D66FF5}"/>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prstClr val="black"/>
                    </a:gs>
                    <a:gs pos="100000">
                      <a:prstClr val="black"/>
                    </a:gs>
                  </a:gsLst>
                  <a:lin ang="5400000" scaled="1"/>
                </a:gradFill>
                <a:effectLst/>
                <a:uLnTx/>
                <a:uFillTx/>
                <a:latin typeface="Calibri" panose="020F0502020204030204"/>
                <a:ea typeface="+mn-ea"/>
                <a:cs typeface="+mn-cs"/>
              </a:endParaRPr>
            </a:p>
          </p:txBody>
        </p:sp>
        <p:sp>
          <p:nvSpPr>
            <p:cNvPr id="266" name="Oval 265">
              <a:extLst>
                <a:ext uri="{FF2B5EF4-FFF2-40B4-BE49-F238E27FC236}">
                  <a16:creationId xmlns:a16="http://schemas.microsoft.com/office/drawing/2014/main" id="{403F9B13-1696-431B-959D-6929C7978092}"/>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gradFill>
                  <a:gsLst>
                    <a:gs pos="0">
                      <a:prstClr val="black"/>
                    </a:gs>
                    <a:gs pos="100000">
                      <a:prstClr val="black"/>
                    </a:gs>
                  </a:gsLst>
                  <a:lin ang="5400000" scaled="1"/>
                </a:gradFill>
                <a:effectLst/>
                <a:uLnTx/>
                <a:uFillTx/>
                <a:latin typeface="Calibri" panose="020F0502020204030204"/>
                <a:ea typeface="+mn-ea"/>
                <a:cs typeface="+mn-cs"/>
              </a:endParaRPr>
            </a:p>
          </p:txBody>
        </p:sp>
      </p:grpSp>
      <p:grpSp>
        <p:nvGrpSpPr>
          <p:cNvPr id="267" name="Group 266">
            <a:extLst>
              <a:ext uri="{FF2B5EF4-FFF2-40B4-BE49-F238E27FC236}">
                <a16:creationId xmlns:a16="http://schemas.microsoft.com/office/drawing/2014/main" id="{6CC6C93F-4964-4CAF-B601-19A01833B70B}"/>
              </a:ext>
            </a:extLst>
          </p:cNvPr>
          <p:cNvGrpSpPr/>
          <p:nvPr/>
        </p:nvGrpSpPr>
        <p:grpSpPr>
          <a:xfrm>
            <a:off x="7892893" y="3639538"/>
            <a:ext cx="435200" cy="395663"/>
            <a:chOff x="4530976" y="2990126"/>
            <a:chExt cx="231285" cy="210274"/>
          </a:xfrm>
        </p:grpSpPr>
        <p:sp>
          <p:nvSpPr>
            <p:cNvPr id="268" name="Freeform 5">
              <a:extLst>
                <a:ext uri="{FF2B5EF4-FFF2-40B4-BE49-F238E27FC236}">
                  <a16:creationId xmlns:a16="http://schemas.microsoft.com/office/drawing/2014/main" id="{E2C8FB76-84CE-450B-BED4-3833ACCAC9B5}"/>
                </a:ext>
              </a:extLst>
            </p:cNvPr>
            <p:cNvSpPr>
              <a:spLocks noEditPoints="1"/>
            </p:cNvSpPr>
            <p:nvPr/>
          </p:nvSpPr>
          <p:spPr bwMode="auto">
            <a:xfrm>
              <a:off x="4530976" y="2990126"/>
              <a:ext cx="231285" cy="210274"/>
            </a:xfrm>
            <a:prstGeom prst="triangle">
              <a:avLst/>
            </a:prstGeom>
            <a:noFill/>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9" name="Group 268">
              <a:extLst>
                <a:ext uri="{FF2B5EF4-FFF2-40B4-BE49-F238E27FC236}">
                  <a16:creationId xmlns:a16="http://schemas.microsoft.com/office/drawing/2014/main" id="{ED37A98D-1659-4E81-B11B-6C3737AE3E0D}"/>
                </a:ext>
              </a:extLst>
            </p:cNvPr>
            <p:cNvGrpSpPr/>
            <p:nvPr/>
          </p:nvGrpSpPr>
          <p:grpSpPr>
            <a:xfrm>
              <a:off x="4646619" y="3052306"/>
              <a:ext cx="0" cy="122254"/>
              <a:chOff x="4791447" y="2616042"/>
              <a:chExt cx="0" cy="1427764"/>
            </a:xfrm>
          </p:grpSpPr>
          <p:cxnSp>
            <p:nvCxnSpPr>
              <p:cNvPr id="270" name="Straight Connector 269">
                <a:extLst>
                  <a:ext uri="{FF2B5EF4-FFF2-40B4-BE49-F238E27FC236}">
                    <a16:creationId xmlns:a16="http://schemas.microsoft.com/office/drawing/2014/main" id="{DBE4F3E0-016C-46AE-8920-5D9F056D1CC4}"/>
                  </a:ext>
                </a:extLst>
              </p:cNvPr>
              <p:cNvCxnSpPr>
                <a:cxnSpLocks/>
              </p:cNvCxnSpPr>
              <p:nvPr/>
            </p:nvCxnSpPr>
            <p:spPr>
              <a:xfrm>
                <a:off x="4791447" y="2616042"/>
                <a:ext cx="0" cy="103019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5BC486B-6846-4EDB-99F5-486658A03DFA}"/>
                  </a:ext>
                </a:extLst>
              </p:cNvPr>
              <p:cNvCxnSpPr>
                <a:cxnSpLocks/>
              </p:cNvCxnSpPr>
              <p:nvPr/>
            </p:nvCxnSpPr>
            <p:spPr>
              <a:xfrm>
                <a:off x="4791447" y="3793908"/>
                <a:ext cx="0" cy="2498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72" name="Group 271">
            <a:extLst>
              <a:ext uri="{FF2B5EF4-FFF2-40B4-BE49-F238E27FC236}">
                <a16:creationId xmlns:a16="http://schemas.microsoft.com/office/drawing/2014/main" id="{BD0BAFE0-4037-45A0-8361-2810A57C0A17}"/>
              </a:ext>
            </a:extLst>
          </p:cNvPr>
          <p:cNvGrpSpPr/>
          <p:nvPr/>
        </p:nvGrpSpPr>
        <p:grpSpPr>
          <a:xfrm>
            <a:off x="8146596" y="4932273"/>
            <a:ext cx="612740" cy="486364"/>
            <a:chOff x="4223626" y="2353385"/>
            <a:chExt cx="1173971" cy="931848"/>
          </a:xfrm>
        </p:grpSpPr>
        <p:grpSp>
          <p:nvGrpSpPr>
            <p:cNvPr id="273" name="Group 272">
              <a:extLst>
                <a:ext uri="{FF2B5EF4-FFF2-40B4-BE49-F238E27FC236}">
                  <a16:creationId xmlns:a16="http://schemas.microsoft.com/office/drawing/2014/main" id="{03DAE14E-9E1F-421C-A13D-1862D6D6B759}"/>
                </a:ext>
              </a:extLst>
            </p:cNvPr>
            <p:cNvGrpSpPr/>
            <p:nvPr/>
          </p:nvGrpSpPr>
          <p:grpSpPr>
            <a:xfrm>
              <a:off x="4273550" y="2402418"/>
              <a:ext cx="1079500" cy="840315"/>
              <a:chOff x="4273550" y="2402418"/>
              <a:chExt cx="1079500" cy="840315"/>
            </a:xfrm>
          </p:grpSpPr>
          <p:cxnSp>
            <p:nvCxnSpPr>
              <p:cNvPr id="282" name="Straight Connector 281">
                <a:extLst>
                  <a:ext uri="{FF2B5EF4-FFF2-40B4-BE49-F238E27FC236}">
                    <a16:creationId xmlns:a16="http://schemas.microsoft.com/office/drawing/2014/main" id="{FF55EC47-BC5D-447E-80F8-ABABEE6C8B38}"/>
                  </a:ext>
                </a:extLst>
              </p:cNvPr>
              <p:cNvCxnSpPr>
                <a:cxnSpLocks/>
              </p:cNvCxnSpPr>
              <p:nvPr/>
            </p:nvCxnSpPr>
            <p:spPr>
              <a:xfrm>
                <a:off x="4997450" y="2413000"/>
                <a:ext cx="355600" cy="23283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3" name="Straight Connector 282">
                <a:extLst>
                  <a:ext uri="{FF2B5EF4-FFF2-40B4-BE49-F238E27FC236}">
                    <a16:creationId xmlns:a16="http://schemas.microsoft.com/office/drawing/2014/main" id="{8F516592-3349-4B90-B9BE-23E548CC8BB1}"/>
                  </a:ext>
                </a:extLst>
              </p:cNvPr>
              <p:cNvCxnSpPr>
                <a:cxnSpLocks/>
              </p:cNvCxnSpPr>
              <p:nvPr/>
            </p:nvCxnSpPr>
            <p:spPr>
              <a:xfrm>
                <a:off x="4997450" y="2413000"/>
                <a:ext cx="296333" cy="721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4" name="Straight Connector 283">
                <a:extLst>
                  <a:ext uri="{FF2B5EF4-FFF2-40B4-BE49-F238E27FC236}">
                    <a16:creationId xmlns:a16="http://schemas.microsoft.com/office/drawing/2014/main" id="{E5FB8D1D-CF3D-4009-8AD2-A3EBB0FF1B58}"/>
                  </a:ext>
                </a:extLst>
              </p:cNvPr>
              <p:cNvCxnSpPr>
                <a:cxnSpLocks/>
              </p:cNvCxnSpPr>
              <p:nvPr/>
            </p:nvCxnSpPr>
            <p:spPr>
              <a:xfrm flipV="1">
                <a:off x="4762500" y="3143250"/>
                <a:ext cx="520700" cy="86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5" name="Straight Connector 284">
                <a:extLst>
                  <a:ext uri="{FF2B5EF4-FFF2-40B4-BE49-F238E27FC236}">
                    <a16:creationId xmlns:a16="http://schemas.microsoft.com/office/drawing/2014/main" id="{ADC5C1D7-A05D-4EEA-B719-F432808BA566}"/>
                  </a:ext>
                </a:extLst>
              </p:cNvPr>
              <p:cNvCxnSpPr>
                <a:cxnSpLocks/>
              </p:cNvCxnSpPr>
              <p:nvPr/>
            </p:nvCxnSpPr>
            <p:spPr>
              <a:xfrm flipV="1">
                <a:off x="5039783" y="2641600"/>
                <a:ext cx="300567" cy="2413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6" name="Straight Connector 285">
                <a:extLst>
                  <a:ext uri="{FF2B5EF4-FFF2-40B4-BE49-F238E27FC236}">
                    <a16:creationId xmlns:a16="http://schemas.microsoft.com/office/drawing/2014/main" id="{27E1D2E8-F6A2-468F-9770-9066AC8AD3EF}"/>
                  </a:ext>
                </a:extLst>
              </p:cNvPr>
              <p:cNvCxnSpPr>
                <a:cxnSpLocks/>
              </p:cNvCxnSpPr>
              <p:nvPr/>
            </p:nvCxnSpPr>
            <p:spPr>
              <a:xfrm flipV="1">
                <a:off x="4413250" y="2413001"/>
                <a:ext cx="571500" cy="126999"/>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7" name="Straight Connector 286">
                <a:extLst>
                  <a:ext uri="{FF2B5EF4-FFF2-40B4-BE49-F238E27FC236}">
                    <a16:creationId xmlns:a16="http://schemas.microsoft.com/office/drawing/2014/main" id="{FEA242D6-205D-4F4D-8B50-42FA6D33D1CD}"/>
                  </a:ext>
                </a:extLst>
              </p:cNvPr>
              <p:cNvCxnSpPr>
                <a:cxnSpLocks/>
              </p:cNvCxnSpPr>
              <p:nvPr/>
            </p:nvCxnSpPr>
            <p:spPr>
              <a:xfrm flipV="1">
                <a:off x="4703233" y="2450099"/>
                <a:ext cx="251425" cy="248651"/>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8" name="Straight Connector 287">
                <a:extLst>
                  <a:ext uri="{FF2B5EF4-FFF2-40B4-BE49-F238E27FC236}">
                    <a16:creationId xmlns:a16="http://schemas.microsoft.com/office/drawing/2014/main" id="{FFA6D659-4A00-4DE1-AE47-8EC37682C2BC}"/>
                  </a:ext>
                </a:extLst>
              </p:cNvPr>
              <p:cNvCxnSpPr>
                <a:cxnSpLocks/>
              </p:cNvCxnSpPr>
              <p:nvPr/>
            </p:nvCxnSpPr>
            <p:spPr>
              <a:xfrm flipV="1">
                <a:off x="4762500" y="2402418"/>
                <a:ext cx="232833" cy="821265"/>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89" name="Straight Connector 288">
                <a:extLst>
                  <a:ext uri="{FF2B5EF4-FFF2-40B4-BE49-F238E27FC236}">
                    <a16:creationId xmlns:a16="http://schemas.microsoft.com/office/drawing/2014/main" id="{FFCE8B8D-5364-4D29-AC19-D858955B934F}"/>
                  </a:ext>
                </a:extLst>
              </p:cNvPr>
              <p:cNvCxnSpPr>
                <a:cxnSpLocks/>
              </p:cNvCxnSpPr>
              <p:nvPr/>
            </p:nvCxnSpPr>
            <p:spPr>
              <a:xfrm flipH="1" flipV="1">
                <a:off x="4273550" y="2984500"/>
                <a:ext cx="495300" cy="2518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0" name="Straight Connector 289">
                <a:extLst>
                  <a:ext uri="{FF2B5EF4-FFF2-40B4-BE49-F238E27FC236}">
                    <a16:creationId xmlns:a16="http://schemas.microsoft.com/office/drawing/2014/main" id="{A5EAEE32-ABDF-496E-9BAC-B16DE103E4C4}"/>
                  </a:ext>
                </a:extLst>
              </p:cNvPr>
              <p:cNvCxnSpPr>
                <a:cxnSpLocks/>
              </p:cNvCxnSpPr>
              <p:nvPr/>
            </p:nvCxnSpPr>
            <p:spPr>
              <a:xfrm flipH="1" flipV="1">
                <a:off x="4417483" y="2537884"/>
                <a:ext cx="647700" cy="33866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1B60DD97-5CF8-4BE7-915C-3F93B61163C1}"/>
                  </a:ext>
                </a:extLst>
              </p:cNvPr>
              <p:cNvCxnSpPr>
                <a:cxnSpLocks/>
              </p:cNvCxnSpPr>
              <p:nvPr/>
            </p:nvCxnSpPr>
            <p:spPr>
              <a:xfrm flipV="1">
                <a:off x="4277783" y="2874433"/>
                <a:ext cx="770467" cy="10795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2" name="Straight Connector 291">
                <a:extLst>
                  <a:ext uri="{FF2B5EF4-FFF2-40B4-BE49-F238E27FC236}">
                    <a16:creationId xmlns:a16="http://schemas.microsoft.com/office/drawing/2014/main" id="{A2862EFB-2F24-4F3F-8EFF-3ED99CFBC32B}"/>
                  </a:ext>
                </a:extLst>
              </p:cNvPr>
              <p:cNvCxnSpPr>
                <a:cxnSpLocks/>
              </p:cNvCxnSpPr>
              <p:nvPr/>
            </p:nvCxnSpPr>
            <p:spPr>
              <a:xfrm flipH="1" flipV="1">
                <a:off x="4413250" y="2531533"/>
                <a:ext cx="353483" cy="69850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3" name="Straight Connector 292">
                <a:extLst>
                  <a:ext uri="{FF2B5EF4-FFF2-40B4-BE49-F238E27FC236}">
                    <a16:creationId xmlns:a16="http://schemas.microsoft.com/office/drawing/2014/main" id="{8179D5C8-DF55-44AA-950C-965E642FF2B2}"/>
                  </a:ext>
                </a:extLst>
              </p:cNvPr>
              <p:cNvCxnSpPr>
                <a:cxnSpLocks/>
              </p:cNvCxnSpPr>
              <p:nvPr/>
            </p:nvCxnSpPr>
            <p:spPr>
              <a:xfrm flipH="1" flipV="1">
                <a:off x="4715933" y="2698750"/>
                <a:ext cx="50800" cy="5439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4" name="Straight Connector 293">
                <a:extLst>
                  <a:ext uri="{FF2B5EF4-FFF2-40B4-BE49-F238E27FC236}">
                    <a16:creationId xmlns:a16="http://schemas.microsoft.com/office/drawing/2014/main" id="{2DD1A083-0CA2-4485-B9BE-7E74BFFED5B2}"/>
                  </a:ext>
                </a:extLst>
              </p:cNvPr>
              <p:cNvCxnSpPr>
                <a:cxnSpLocks/>
              </p:cNvCxnSpPr>
              <p:nvPr/>
            </p:nvCxnSpPr>
            <p:spPr>
              <a:xfrm flipH="1" flipV="1">
                <a:off x="5052483" y="2899834"/>
                <a:ext cx="234950" cy="218016"/>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95" name="Straight Connector 294">
                <a:extLst>
                  <a:ext uri="{FF2B5EF4-FFF2-40B4-BE49-F238E27FC236}">
                    <a16:creationId xmlns:a16="http://schemas.microsoft.com/office/drawing/2014/main" id="{BA35D161-BE97-4B0D-9674-977DB88732DF}"/>
                  </a:ext>
                </a:extLst>
              </p:cNvPr>
              <p:cNvCxnSpPr>
                <a:cxnSpLocks/>
              </p:cNvCxnSpPr>
              <p:nvPr/>
            </p:nvCxnSpPr>
            <p:spPr>
              <a:xfrm flipV="1">
                <a:off x="4762500" y="2876550"/>
                <a:ext cx="292101" cy="340783"/>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274" name="Oval 19">
              <a:extLst>
                <a:ext uri="{FF2B5EF4-FFF2-40B4-BE49-F238E27FC236}">
                  <a16:creationId xmlns:a16="http://schemas.microsoft.com/office/drawing/2014/main" id="{97968D62-3A7D-4CAA-9126-6A5025384FD0}"/>
                </a:ext>
              </a:extLst>
            </p:cNvPr>
            <p:cNvSpPr>
              <a:spLocks noChangeArrowheads="1"/>
            </p:cNvSpPr>
            <p:nvPr/>
          </p:nvSpPr>
          <p:spPr bwMode="auto">
            <a:xfrm>
              <a:off x="4938065" y="2353385"/>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Calibri" panose="020F0502020204030204"/>
                <a:ea typeface="+mn-ea"/>
                <a:cs typeface="+mn-cs"/>
              </a:endParaRPr>
            </a:p>
          </p:txBody>
        </p:sp>
        <p:sp useBgFill="1">
          <p:nvSpPr>
            <p:cNvPr id="275" name="Oval 19">
              <a:extLst>
                <a:ext uri="{FF2B5EF4-FFF2-40B4-BE49-F238E27FC236}">
                  <a16:creationId xmlns:a16="http://schemas.microsoft.com/office/drawing/2014/main" id="{472FB06B-0E35-49C3-9E2B-72D0BA0625B2}"/>
                </a:ext>
              </a:extLst>
            </p:cNvPr>
            <p:cNvSpPr>
              <a:spLocks noChangeArrowheads="1"/>
            </p:cNvSpPr>
            <p:nvPr/>
          </p:nvSpPr>
          <p:spPr bwMode="auto">
            <a:xfrm>
              <a:off x="5284290" y="258271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Calibri" panose="020F0502020204030204"/>
                <a:ea typeface="+mn-ea"/>
                <a:cs typeface="+mn-cs"/>
              </a:endParaRPr>
            </a:p>
          </p:txBody>
        </p:sp>
        <p:sp useBgFill="1">
          <p:nvSpPr>
            <p:cNvPr id="276" name="Oval 19">
              <a:extLst>
                <a:ext uri="{FF2B5EF4-FFF2-40B4-BE49-F238E27FC236}">
                  <a16:creationId xmlns:a16="http://schemas.microsoft.com/office/drawing/2014/main" id="{944E915E-F22C-460E-B16D-F3F1151A837B}"/>
                </a:ext>
              </a:extLst>
            </p:cNvPr>
            <p:cNvSpPr>
              <a:spLocks noChangeArrowheads="1"/>
            </p:cNvSpPr>
            <p:nvPr/>
          </p:nvSpPr>
          <p:spPr bwMode="auto">
            <a:xfrm>
              <a:off x="4992571" y="2824202"/>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Calibri" panose="020F0502020204030204"/>
                <a:ea typeface="+mn-ea"/>
                <a:cs typeface="+mn-cs"/>
              </a:endParaRPr>
            </a:p>
          </p:txBody>
        </p:sp>
        <p:sp useBgFill="1">
          <p:nvSpPr>
            <p:cNvPr id="277" name="Oval 19">
              <a:extLst>
                <a:ext uri="{FF2B5EF4-FFF2-40B4-BE49-F238E27FC236}">
                  <a16:creationId xmlns:a16="http://schemas.microsoft.com/office/drawing/2014/main" id="{AAD3ED21-C04D-457F-B2AE-20F1DAECAA5F}"/>
                </a:ext>
              </a:extLst>
            </p:cNvPr>
            <p:cNvSpPr>
              <a:spLocks noChangeArrowheads="1"/>
            </p:cNvSpPr>
            <p:nvPr/>
          </p:nvSpPr>
          <p:spPr bwMode="auto">
            <a:xfrm>
              <a:off x="5227637" y="307168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Calibri" panose="020F0502020204030204"/>
                <a:ea typeface="+mn-ea"/>
                <a:cs typeface="+mn-cs"/>
              </a:endParaRPr>
            </a:p>
          </p:txBody>
        </p:sp>
        <p:sp useBgFill="1">
          <p:nvSpPr>
            <p:cNvPr id="278" name="Oval 19">
              <a:extLst>
                <a:ext uri="{FF2B5EF4-FFF2-40B4-BE49-F238E27FC236}">
                  <a16:creationId xmlns:a16="http://schemas.microsoft.com/office/drawing/2014/main" id="{CE9C9FB8-2AE0-44A9-835A-B6EF2A291F45}"/>
                </a:ext>
              </a:extLst>
            </p:cNvPr>
            <p:cNvSpPr>
              <a:spLocks noChangeArrowheads="1"/>
            </p:cNvSpPr>
            <p:nvPr/>
          </p:nvSpPr>
          <p:spPr bwMode="auto">
            <a:xfrm>
              <a:off x="4703544" y="3171926"/>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Calibri" panose="020F0502020204030204"/>
                <a:ea typeface="+mn-ea"/>
                <a:cs typeface="+mn-cs"/>
              </a:endParaRPr>
            </a:p>
          </p:txBody>
        </p:sp>
        <p:sp useBgFill="1">
          <p:nvSpPr>
            <p:cNvPr id="279" name="Oval 19">
              <a:extLst>
                <a:ext uri="{FF2B5EF4-FFF2-40B4-BE49-F238E27FC236}">
                  <a16:creationId xmlns:a16="http://schemas.microsoft.com/office/drawing/2014/main" id="{AC22F11C-2317-4271-B684-B0D125AA54D0}"/>
                </a:ext>
              </a:extLst>
            </p:cNvPr>
            <p:cNvSpPr>
              <a:spLocks noChangeArrowheads="1"/>
            </p:cNvSpPr>
            <p:nvPr/>
          </p:nvSpPr>
          <p:spPr bwMode="auto">
            <a:xfrm>
              <a:off x="4223626" y="2924064"/>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Calibri" panose="020F0502020204030204"/>
                <a:ea typeface="+mn-ea"/>
                <a:cs typeface="+mn-cs"/>
              </a:endParaRPr>
            </a:p>
          </p:txBody>
        </p:sp>
        <p:sp useBgFill="1">
          <p:nvSpPr>
            <p:cNvPr id="280" name="Oval 19">
              <a:extLst>
                <a:ext uri="{FF2B5EF4-FFF2-40B4-BE49-F238E27FC236}">
                  <a16:creationId xmlns:a16="http://schemas.microsoft.com/office/drawing/2014/main" id="{263128C5-053A-4B05-B870-A2039A85616F}"/>
                </a:ext>
              </a:extLst>
            </p:cNvPr>
            <p:cNvSpPr>
              <a:spLocks noChangeArrowheads="1"/>
            </p:cNvSpPr>
            <p:nvPr/>
          </p:nvSpPr>
          <p:spPr bwMode="auto">
            <a:xfrm>
              <a:off x="4655543" y="263823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Calibri" panose="020F0502020204030204"/>
                <a:ea typeface="+mn-ea"/>
                <a:cs typeface="+mn-cs"/>
              </a:endParaRPr>
            </a:p>
          </p:txBody>
        </p:sp>
        <p:sp useBgFill="1">
          <p:nvSpPr>
            <p:cNvPr id="281" name="Oval 19">
              <a:extLst>
                <a:ext uri="{FF2B5EF4-FFF2-40B4-BE49-F238E27FC236}">
                  <a16:creationId xmlns:a16="http://schemas.microsoft.com/office/drawing/2014/main" id="{12D1BE23-8990-4C36-BC5C-FDE8977E483C}"/>
                </a:ext>
              </a:extLst>
            </p:cNvPr>
            <p:cNvSpPr>
              <a:spLocks noChangeArrowheads="1"/>
            </p:cNvSpPr>
            <p:nvPr/>
          </p:nvSpPr>
          <p:spPr bwMode="auto">
            <a:xfrm>
              <a:off x="4363387" y="2482918"/>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prstClr val="black"/>
                    </a:gs>
                    <a:gs pos="100000">
                      <a:prstClr val="black"/>
                    </a:gs>
                  </a:gsLst>
                  <a:lin ang="5400000" scaled="1"/>
                </a:gra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1584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89044" y="457621"/>
            <a:ext cx="11016957" cy="830942"/>
          </a:xfrm>
        </p:spPr>
        <p:txBody>
          <a:bodyPr/>
          <a:lstStyle/>
          <a:p>
            <a:pPr algn="ctr"/>
            <a:r>
              <a:rPr lang="en-US" dirty="0">
                <a:cs typeface="Segoe UI Light" panose="020B0502040204020203" pitchFamily="34" charset="0"/>
              </a:rPr>
              <a:t>Azure Machine Learning</a:t>
            </a:r>
            <a:br>
              <a:rPr lang="en-US" dirty="0">
                <a:cs typeface="Segoe UI Light" panose="020B0502040204020203" pitchFamily="34" charset="0"/>
              </a:rPr>
            </a:br>
            <a:r>
              <a:rPr lang="en-US" sz="1800" dirty="0">
                <a:solidFill>
                  <a:srgbClr val="0078D7"/>
                </a:solidFill>
              </a:rPr>
              <a:t>New capabilities</a:t>
            </a:r>
            <a:endParaRPr lang="en-US" sz="1800" dirty="0"/>
          </a:p>
        </p:txBody>
      </p:sp>
      <p:sp>
        <p:nvSpPr>
          <p:cNvPr id="65" name="TextBox 64">
            <a:extLst>
              <a:ext uri="{FF2B5EF4-FFF2-40B4-BE49-F238E27FC236}">
                <a16:creationId xmlns:a16="http://schemas.microsoft.com/office/drawing/2014/main" id="{490AAD3A-A30E-4A69-B59A-DF4D2A5249A2}"/>
              </a:ext>
            </a:extLst>
          </p:cNvPr>
          <p:cNvSpPr txBox="1"/>
          <p:nvPr/>
        </p:nvSpPr>
        <p:spPr>
          <a:xfrm>
            <a:off x="465269" y="2016054"/>
            <a:ext cx="10366531" cy="4524315"/>
          </a:xfrm>
          <a:prstGeom prst="rect">
            <a:avLst/>
          </a:prstGeom>
          <a:noFill/>
        </p:spPr>
        <p:txBody>
          <a:bodyPr wrap="square" lIns="0" tIns="0" rIns="0" bIns="0" rtlCol="0">
            <a:spAutoFit/>
          </a:bodyPr>
          <a:lstStyle/>
          <a:p>
            <a:pPr defTabSz="914225">
              <a:defRPr/>
            </a:pPr>
            <a:r>
              <a:rPr lang="en-US" sz="2000" dirty="0">
                <a:latin typeface="Segoe UI"/>
              </a:rPr>
              <a:t>Use the tools of your choice with Azure Machine Learning Python SDK</a:t>
            </a:r>
          </a:p>
          <a:p>
            <a:pPr defTabSz="914225">
              <a:defRPr/>
            </a:pPr>
            <a:endParaRPr lang="en-US" sz="2000" dirty="0">
              <a:latin typeface="Segoe UI"/>
            </a:endParaRPr>
          </a:p>
          <a:p>
            <a:pPr defTabSz="914225">
              <a:defRPr/>
            </a:pPr>
            <a:r>
              <a:rPr lang="en-US" sz="2000" dirty="0">
                <a:latin typeface="Segoe UI"/>
              </a:rPr>
              <a:t> </a:t>
            </a:r>
          </a:p>
          <a:p>
            <a:pPr defTabSz="914225">
              <a:defRPr/>
            </a:pPr>
            <a:endParaRPr lang="en-US" sz="2000" dirty="0">
              <a:latin typeface="Segoe UI"/>
            </a:endParaRPr>
          </a:p>
          <a:p>
            <a:pPr defTabSz="914225">
              <a:defRPr/>
            </a:pPr>
            <a:r>
              <a:rPr lang="en-US" sz="2000" dirty="0">
                <a:latin typeface="Segoe UI"/>
              </a:rPr>
              <a:t>Build and train models locally, with remote VMs or managed, auto-scaled compute</a:t>
            </a:r>
          </a:p>
          <a:p>
            <a:pPr defTabSz="914225">
              <a:defRPr/>
            </a:pPr>
            <a:endParaRPr lang="en-US" sz="2000" dirty="0">
              <a:latin typeface="Segoe UI"/>
            </a:endParaRPr>
          </a:p>
          <a:p>
            <a:pPr defTabSz="914225">
              <a:defRPr/>
            </a:pPr>
            <a:r>
              <a:rPr lang="en-US" sz="2000" dirty="0">
                <a:latin typeface="Segoe UI"/>
              </a:rPr>
              <a:t>Track experiments for reproducibility and auditing needs. </a:t>
            </a:r>
          </a:p>
          <a:p>
            <a:pPr defTabSz="914225">
              <a:defRPr/>
            </a:pPr>
            <a:endParaRPr lang="en-US" sz="2000" dirty="0">
              <a:latin typeface="Segoe UI"/>
            </a:endParaRPr>
          </a:p>
          <a:p>
            <a:pPr defTabSz="914225">
              <a:defRPr/>
            </a:pPr>
            <a:r>
              <a:rPr lang="en-US" sz="2000" dirty="0">
                <a:latin typeface="Segoe UI"/>
              </a:rPr>
              <a:t>Identify and promote your best models</a:t>
            </a:r>
          </a:p>
          <a:p>
            <a:pPr defTabSz="914225">
              <a:defRPr/>
            </a:pPr>
            <a:endParaRPr lang="en-US" sz="2000" dirty="0">
              <a:latin typeface="Segoe UI"/>
            </a:endParaRPr>
          </a:p>
          <a:p>
            <a:pPr defTabSz="914225">
              <a:defRPr/>
            </a:pPr>
            <a:r>
              <a:rPr lang="en-US" sz="2000" dirty="0">
                <a:latin typeface="Segoe UI"/>
              </a:rPr>
              <a:t>Deploy and manage your models using containers to run them anywhere</a:t>
            </a:r>
          </a:p>
          <a:p>
            <a:pPr defTabSz="914225">
              <a:defRPr/>
            </a:pPr>
            <a:endParaRPr lang="en-US" sz="2000" dirty="0">
              <a:latin typeface="Segoe UI"/>
            </a:endParaRPr>
          </a:p>
          <a:p>
            <a:pPr defTabSz="914225">
              <a:defRPr/>
            </a:pPr>
            <a:r>
              <a:rPr lang="en-US" sz="2000" dirty="0">
                <a:latin typeface="Segoe UI"/>
              </a:rPr>
              <a:t>Monitor your models  performance from a single location </a:t>
            </a:r>
          </a:p>
          <a:p>
            <a:pPr defTabSz="914225">
              <a:defRPr/>
            </a:pPr>
            <a:endParaRPr lang="en-US" sz="2000" dirty="0">
              <a:latin typeface="Segoe UI"/>
            </a:endParaRPr>
          </a:p>
          <a:p>
            <a:pPr defTabSz="914225">
              <a:defRPr/>
            </a:pPr>
            <a:endParaRPr lang="en-US" sz="1400" dirty="0">
              <a:latin typeface="Segoe UI"/>
            </a:endParaRPr>
          </a:p>
        </p:txBody>
      </p:sp>
      <p:pic>
        <p:nvPicPr>
          <p:cNvPr id="3" name="Picture 2">
            <a:extLst>
              <a:ext uri="{FF2B5EF4-FFF2-40B4-BE49-F238E27FC236}">
                <a16:creationId xmlns:a16="http://schemas.microsoft.com/office/drawing/2014/main" id="{46DE030F-51B2-4EA0-A0C2-8FF67B2E0AF9}"/>
              </a:ext>
            </a:extLst>
          </p:cNvPr>
          <p:cNvPicPr>
            <a:picLocks noChangeAspect="1"/>
          </p:cNvPicPr>
          <p:nvPr/>
        </p:nvPicPr>
        <p:blipFill>
          <a:blip r:embed="rId3"/>
          <a:stretch>
            <a:fillRect/>
          </a:stretch>
        </p:blipFill>
        <p:spPr>
          <a:xfrm>
            <a:off x="484461" y="2442731"/>
            <a:ext cx="10782810" cy="515548"/>
          </a:xfrm>
          <a:prstGeom prst="rect">
            <a:avLst/>
          </a:prstGeom>
        </p:spPr>
      </p:pic>
      <p:sp>
        <p:nvSpPr>
          <p:cNvPr id="2" name="Rectangle 1">
            <a:extLst>
              <a:ext uri="{FF2B5EF4-FFF2-40B4-BE49-F238E27FC236}">
                <a16:creationId xmlns:a16="http://schemas.microsoft.com/office/drawing/2014/main" id="{62EF2B80-7264-400E-BFF1-2379867E53B7}"/>
              </a:ext>
            </a:extLst>
          </p:cNvPr>
          <p:cNvSpPr/>
          <p:nvPr/>
        </p:nvSpPr>
        <p:spPr bwMode="auto">
          <a:xfrm>
            <a:off x="4437529" y="2700505"/>
            <a:ext cx="182880" cy="172122"/>
          </a:xfrm>
          <a:prstGeom prst="rect">
            <a:avLst/>
          </a:prstGeom>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51405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5840CE-0739-47B9-9827-8DAD330BD814}"/>
              </a:ext>
            </a:extLst>
          </p:cNvPr>
          <p:cNvSpPr>
            <a:spLocks noGrp="1"/>
          </p:cNvSpPr>
          <p:nvPr>
            <p:ph type="title"/>
          </p:nvPr>
        </p:nvSpPr>
        <p:spPr>
          <a:xfrm>
            <a:off x="585216" y="1207615"/>
            <a:ext cx="7934840" cy="2326791"/>
          </a:xfrm>
        </p:spPr>
        <p:txBody>
          <a:bodyPr/>
          <a:lstStyle/>
          <a:p>
            <a:r>
              <a:rPr lang="en-US" dirty="0"/>
              <a:t>Demo -  e2e</a:t>
            </a:r>
            <a:br>
              <a:rPr lang="en-US" dirty="0"/>
            </a:br>
            <a:br>
              <a:rPr lang="en-US" dirty="0"/>
            </a:br>
            <a:r>
              <a:rPr lang="en-US" sz="2400" dirty="0"/>
              <a:t>Azure Machine Learning with Azure Databricks</a:t>
            </a:r>
            <a:br>
              <a:rPr lang="en-US" sz="2400" dirty="0"/>
            </a:br>
            <a:r>
              <a:rPr lang="en-US" sz="2400" u="sng" dirty="0">
                <a:solidFill>
                  <a:srgbClr val="0563C1"/>
                </a:solidFill>
                <a:latin typeface="Calibri" panose="020F0502020204030204" pitchFamily="34" charset="0"/>
                <a:ea typeface="Calibri" panose="020F0502020204030204" pitchFamily="34" charset="0"/>
                <a:hlinkClick r:id="rId2">
                  <a:extLst>
                    <a:ext uri="{A12FA001-AC4F-418D-AE19-62706E023703}">
                      <ahyp:hlinkClr xmlns:ahyp="http://schemas.microsoft.com/office/drawing/2018/hyperlinkcolor" val="tx"/>
                    </a:ext>
                  </a:extLst>
                </a:hlinkClick>
              </a:rPr>
              <a:t>https://aka.ms/aml-notebook-databricks-e2e</a:t>
            </a:r>
            <a:r>
              <a:rPr lang="en-US" sz="2400" dirty="0">
                <a:latin typeface="Calibri" panose="020F0502020204030204" pitchFamily="34" charset="0"/>
                <a:ea typeface="Calibri" panose="020F0502020204030204" pitchFamily="34" charset="0"/>
              </a:rPr>
              <a:t> </a:t>
            </a:r>
            <a:br>
              <a:rPr lang="en-US" sz="2400" dirty="0">
                <a:latin typeface="Calibri" panose="020F0502020204030204" pitchFamily="34" charset="0"/>
                <a:ea typeface="Calibri" panose="020F0502020204030204" pitchFamily="34" charset="0"/>
              </a:rPr>
            </a:br>
            <a:r>
              <a:rPr lang="en-US" sz="2400" dirty="0">
                <a:latin typeface="Calibri" panose="020F0502020204030204" pitchFamily="34" charset="0"/>
                <a:ea typeface="Calibri" panose="020F0502020204030204" pitchFamily="34" charset="0"/>
              </a:rPr>
              <a:t>and </a:t>
            </a:r>
            <a:br>
              <a:rPr lang="en-US" sz="2400" dirty="0">
                <a:latin typeface="Calibri" panose="020F0502020204030204" pitchFamily="34" charset="0"/>
                <a:ea typeface="Calibri" panose="020F0502020204030204" pitchFamily="34" charset="0"/>
              </a:rPr>
            </a:br>
            <a:r>
              <a:rPr lang="en-US" sz="2400" dirty="0">
                <a:latin typeface="Calibri" panose="020F0502020204030204" pitchFamily="34" charset="0"/>
                <a:ea typeface="Calibri" panose="020F0502020204030204" pitchFamily="34" charset="0"/>
                <a:hlinkClick r:id="rId3"/>
              </a:rPr>
              <a:t>https://github.com/Azure/MachineLearningNotebooks</a:t>
            </a:r>
            <a:r>
              <a:rPr lang="en-US" sz="2400" dirty="0">
                <a:latin typeface="Calibri" panose="020F0502020204030204" pitchFamily="34" charset="0"/>
                <a:ea typeface="Calibri" panose="020F0502020204030204" pitchFamily="34" charset="0"/>
              </a:rPr>
              <a:t> </a:t>
            </a:r>
            <a:endParaRPr lang="en-US" dirty="0"/>
          </a:p>
        </p:txBody>
      </p:sp>
    </p:spTree>
    <p:extLst>
      <p:ext uri="{BB962C8B-B14F-4D97-AF65-F5344CB8AC3E}">
        <p14:creationId xmlns:p14="http://schemas.microsoft.com/office/powerpoint/2010/main" val="335360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7C0D3E52-41F2-1046-8180-0F4FE4AA7A39}"/>
              </a:ext>
            </a:extLst>
          </p:cNvPr>
          <p:cNvSpPr txBox="1"/>
          <p:nvPr/>
        </p:nvSpPr>
        <p:spPr>
          <a:xfrm>
            <a:off x="634226" y="4579940"/>
            <a:ext cx="954813" cy="215444"/>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2D2D2">
                    <a:lumMod val="50000"/>
                  </a:srgbClr>
                </a:solidFill>
                <a:effectLst/>
                <a:uLnTx/>
                <a:uFillTx/>
                <a:latin typeface="Segoe UI"/>
                <a:ea typeface="+mn-ea"/>
                <a:cs typeface="+mn-cs"/>
              </a:rPr>
              <a:t>Prepare Data</a:t>
            </a:r>
          </a:p>
        </p:txBody>
      </p:sp>
      <p:sp>
        <p:nvSpPr>
          <p:cNvPr id="62" name="TextBox 61">
            <a:extLst>
              <a:ext uri="{FF2B5EF4-FFF2-40B4-BE49-F238E27FC236}">
                <a16:creationId xmlns:a16="http://schemas.microsoft.com/office/drawing/2014/main" id="{5354CAAA-A5C5-5943-A218-EFFB6841F5B5}"/>
              </a:ext>
            </a:extLst>
          </p:cNvPr>
          <p:cNvSpPr txBox="1"/>
          <p:nvPr/>
        </p:nvSpPr>
        <p:spPr>
          <a:xfrm>
            <a:off x="6390117" y="4472219"/>
            <a:ext cx="1642230" cy="430887"/>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2D2D2">
                    <a:lumMod val="50000"/>
                  </a:srgbClr>
                </a:solidFill>
                <a:effectLst/>
                <a:uLnTx/>
                <a:uFillTx/>
                <a:latin typeface="Segoe UI"/>
                <a:ea typeface="+mn-ea"/>
                <a:cs typeface="+mn-cs"/>
              </a:rPr>
              <a:t>Register and Manage Model</a:t>
            </a:r>
          </a:p>
        </p:txBody>
      </p:sp>
      <p:sp>
        <p:nvSpPr>
          <p:cNvPr id="122" name="TextBox 121">
            <a:extLst>
              <a:ext uri="{FF2B5EF4-FFF2-40B4-BE49-F238E27FC236}">
                <a16:creationId xmlns:a16="http://schemas.microsoft.com/office/drawing/2014/main" id="{3DFFBA51-DDB4-C446-8DDD-CA7D00BD282B}"/>
              </a:ext>
            </a:extLst>
          </p:cNvPr>
          <p:cNvSpPr txBox="1"/>
          <p:nvPr/>
        </p:nvSpPr>
        <p:spPr>
          <a:xfrm>
            <a:off x="4653768" y="4579940"/>
            <a:ext cx="1366656" cy="738664"/>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2D2D2">
                    <a:lumMod val="50000"/>
                  </a:srgbClr>
                </a:solidFill>
                <a:effectLst/>
                <a:uLnTx/>
                <a:uFillTx/>
                <a:latin typeface="Segoe UI"/>
                <a:ea typeface="+mn-ea"/>
                <a:cs typeface="+mn-cs"/>
              </a:rPr>
              <a:t>Train &amp; Test Model (Manual or Automated)</a:t>
            </a:r>
          </a:p>
        </p:txBody>
      </p:sp>
      <p:sp>
        <p:nvSpPr>
          <p:cNvPr id="123" name="TextBox 122">
            <a:extLst>
              <a:ext uri="{FF2B5EF4-FFF2-40B4-BE49-F238E27FC236}">
                <a16:creationId xmlns:a16="http://schemas.microsoft.com/office/drawing/2014/main" id="{8542FC4E-F233-F749-81B5-9928E2FC680B}"/>
              </a:ext>
            </a:extLst>
          </p:cNvPr>
          <p:cNvSpPr txBox="1"/>
          <p:nvPr/>
        </p:nvSpPr>
        <p:spPr>
          <a:xfrm>
            <a:off x="8654132" y="4579940"/>
            <a:ext cx="857735" cy="215444"/>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2D2D2">
                    <a:lumMod val="50000"/>
                  </a:srgbClr>
                </a:solidFill>
                <a:effectLst/>
                <a:uLnTx/>
                <a:uFillTx/>
                <a:latin typeface="Segoe UI"/>
                <a:ea typeface="+mn-ea"/>
                <a:cs typeface="+mn-cs"/>
              </a:rPr>
              <a:t>Build Image</a:t>
            </a:r>
          </a:p>
        </p:txBody>
      </p:sp>
      <p:grpSp>
        <p:nvGrpSpPr>
          <p:cNvPr id="6" name="Group 5">
            <a:extLst>
              <a:ext uri="{FF2B5EF4-FFF2-40B4-BE49-F238E27FC236}">
                <a16:creationId xmlns:a16="http://schemas.microsoft.com/office/drawing/2014/main" id="{CB2E266C-E730-A647-A30E-60F70B694728}"/>
              </a:ext>
            </a:extLst>
          </p:cNvPr>
          <p:cNvGrpSpPr/>
          <p:nvPr/>
        </p:nvGrpSpPr>
        <p:grpSpPr>
          <a:xfrm>
            <a:off x="2680133" y="2458196"/>
            <a:ext cx="1158799" cy="1323807"/>
            <a:chOff x="2365095" y="3432183"/>
            <a:chExt cx="1158799" cy="1323807"/>
          </a:xfrm>
        </p:grpSpPr>
        <p:pic>
          <p:nvPicPr>
            <p:cNvPr id="79" name="Picture 78">
              <a:extLst>
                <a:ext uri="{FF2B5EF4-FFF2-40B4-BE49-F238E27FC236}">
                  <a16:creationId xmlns:a16="http://schemas.microsoft.com/office/drawing/2014/main" id="{798BF1E4-1A37-C54E-8535-AC06D3124CB2}"/>
                </a:ext>
              </a:extLst>
            </p:cNvPr>
            <p:cNvPicPr>
              <a:picLocks noChangeAspect="1"/>
            </p:cNvPicPr>
            <p:nvPr/>
          </p:nvPicPr>
          <p:blipFill>
            <a:blip r:embed="rId2"/>
            <a:stretch>
              <a:fillRect/>
            </a:stretch>
          </p:blipFill>
          <p:spPr>
            <a:xfrm>
              <a:off x="2655552" y="3432183"/>
              <a:ext cx="570675" cy="659228"/>
            </a:xfrm>
            <a:prstGeom prst="rect">
              <a:avLst/>
            </a:prstGeom>
          </p:spPr>
        </p:pic>
        <p:pic>
          <p:nvPicPr>
            <p:cNvPr id="82" name="Picture 10" descr="https://ih1.redbubble.net/image.361353434.1330/flat,800x800,075,f.jpg">
              <a:extLst>
                <a:ext uri="{FF2B5EF4-FFF2-40B4-BE49-F238E27FC236}">
                  <a16:creationId xmlns:a16="http://schemas.microsoft.com/office/drawing/2014/main" id="{A73AD314-0081-A64B-9795-E5B91910C9E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5095" y="4354756"/>
              <a:ext cx="1158799" cy="401234"/>
            </a:xfrm>
            <a:prstGeom prst="rect">
              <a:avLst/>
            </a:prstGeom>
            <a:noFill/>
            <a:extLst>
              <a:ext uri="{909E8E84-426E-40DD-AFC4-6F175D3DCCD1}">
                <a14:hiddenFill xmlns:a14="http://schemas.microsoft.com/office/drawing/2010/main">
                  <a:solidFill>
                    <a:srgbClr val="FFFFFF"/>
                  </a:solidFill>
                </a14:hiddenFill>
              </a:ext>
            </a:extLst>
          </p:spPr>
        </p:pic>
        <p:sp>
          <p:nvSpPr>
            <p:cNvPr id="85" name="TextBox 84">
              <a:extLst>
                <a:ext uri="{FF2B5EF4-FFF2-40B4-BE49-F238E27FC236}">
                  <a16:creationId xmlns:a16="http://schemas.microsoft.com/office/drawing/2014/main" id="{9AD86C31-093C-5B43-9E5F-078F98C18134}"/>
                </a:ext>
              </a:extLst>
            </p:cNvPr>
            <p:cNvSpPr txBox="1"/>
            <p:nvPr/>
          </p:nvSpPr>
          <p:spPr>
            <a:xfrm>
              <a:off x="2451670" y="3894286"/>
              <a:ext cx="966883" cy="5388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p>
          </p:txBody>
        </p:sp>
      </p:grpSp>
      <p:sp>
        <p:nvSpPr>
          <p:cNvPr id="86" name="TextBox 85">
            <a:extLst>
              <a:ext uri="{FF2B5EF4-FFF2-40B4-BE49-F238E27FC236}">
                <a16:creationId xmlns:a16="http://schemas.microsoft.com/office/drawing/2014/main" id="{4C865F4A-240A-CB44-9831-2BE07351C4B7}"/>
              </a:ext>
            </a:extLst>
          </p:cNvPr>
          <p:cNvSpPr txBox="1"/>
          <p:nvPr/>
        </p:nvSpPr>
        <p:spPr>
          <a:xfrm>
            <a:off x="2472668" y="4472219"/>
            <a:ext cx="1544005" cy="430887"/>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2D2D2">
                    <a:lumMod val="50000"/>
                  </a:srgbClr>
                </a:solidFill>
                <a:effectLst/>
                <a:uLnTx/>
                <a:uFillTx/>
                <a:latin typeface="Segoe UI"/>
                <a:ea typeface="+mn-ea"/>
                <a:cs typeface="+mn-cs"/>
              </a:rPr>
              <a:t>Build model </a:t>
            </a:r>
            <a:br>
              <a:rPr kumimoji="0" lang="en-US" sz="1600" b="0" i="0" u="none" strike="noStrike" kern="1200" cap="none" spc="0" normalizeH="0" baseline="0" noProof="0" dirty="0">
                <a:ln>
                  <a:noFill/>
                </a:ln>
                <a:solidFill>
                  <a:srgbClr val="D2D2D2">
                    <a:lumMod val="50000"/>
                  </a:srgbClr>
                </a:solidFill>
                <a:effectLst/>
                <a:uLnTx/>
                <a:uFillTx/>
                <a:latin typeface="Segoe UI"/>
                <a:ea typeface="+mn-ea"/>
                <a:cs typeface="+mn-cs"/>
              </a:rPr>
            </a:br>
            <a:r>
              <a:rPr kumimoji="0" lang="en-US" sz="1600" b="0" i="0" u="none" strike="noStrike" kern="1200" cap="none" spc="0" normalizeH="0" baseline="0" noProof="0" dirty="0">
                <a:ln>
                  <a:noFill/>
                </a:ln>
                <a:solidFill>
                  <a:srgbClr val="D2D2D2">
                    <a:lumMod val="50000"/>
                  </a:srgbClr>
                </a:solidFill>
                <a:effectLst/>
                <a:uLnTx/>
                <a:uFillTx/>
                <a:latin typeface="Segoe UI"/>
                <a:ea typeface="+mn-ea"/>
                <a:cs typeface="+mn-cs"/>
              </a:rPr>
              <a:t>(your favorite IDE)</a:t>
            </a:r>
          </a:p>
        </p:txBody>
      </p:sp>
      <p:sp>
        <p:nvSpPr>
          <p:cNvPr id="89" name="TextBox 88">
            <a:extLst>
              <a:ext uri="{FF2B5EF4-FFF2-40B4-BE49-F238E27FC236}">
                <a16:creationId xmlns:a16="http://schemas.microsoft.com/office/drawing/2014/main" id="{2D472361-175F-1B47-8239-C02AA7E2D509}"/>
              </a:ext>
            </a:extLst>
          </p:cNvPr>
          <p:cNvSpPr txBox="1"/>
          <p:nvPr/>
        </p:nvSpPr>
        <p:spPr>
          <a:xfrm>
            <a:off x="10375197" y="4472219"/>
            <a:ext cx="1115562" cy="1231106"/>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2D2D2">
                    <a:lumMod val="50000"/>
                  </a:srgbClr>
                </a:solidFill>
                <a:effectLst/>
                <a:uLnTx/>
                <a:uFillTx/>
                <a:latin typeface="Segoe UI"/>
                <a:ea typeface="+mn-ea"/>
                <a:cs typeface="+mn-cs"/>
              </a:rPr>
              <a:t>Deploy </a:t>
            </a:r>
            <a:r>
              <a:rPr lang="en-US" dirty="0">
                <a:solidFill>
                  <a:srgbClr val="D2D2D2">
                    <a:lumMod val="50000"/>
                  </a:srgbClr>
                </a:solidFill>
                <a:latin typeface="Segoe UI"/>
              </a:rPr>
              <a:t>A</a:t>
            </a:r>
            <a:r>
              <a:rPr kumimoji="0" lang="en-US" sz="1600" b="0" i="0" u="none" strike="noStrike" kern="1200" cap="none" spc="0" normalizeH="0" baseline="0" noProof="0" dirty="0">
                <a:ln>
                  <a:noFill/>
                </a:ln>
                <a:solidFill>
                  <a:srgbClr val="D2D2D2">
                    <a:lumMod val="50000"/>
                  </a:srgbClr>
                </a:solidFill>
                <a:effectLst/>
                <a:uLnTx/>
                <a:uFillTx/>
                <a:latin typeface="Segoe UI"/>
                <a:ea typeface="+mn-ea"/>
                <a:cs typeface="+mn-cs"/>
              </a:rPr>
              <a:t> Scalable Service &amp;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2D2D2">
                    <a:lumMod val="50000"/>
                  </a:srgbClr>
                </a:solidFill>
                <a:effectLst/>
                <a:uLnTx/>
                <a:uFillTx/>
                <a:latin typeface="Segoe UI"/>
                <a:ea typeface="+mn-ea"/>
                <a:cs typeface="+mn-cs"/>
              </a:rPr>
              <a:t>Monitor Model</a:t>
            </a:r>
          </a:p>
        </p:txBody>
      </p:sp>
      <p:sp>
        <p:nvSpPr>
          <p:cNvPr id="90" name="Rectangle 41">
            <a:extLst>
              <a:ext uri="{FF2B5EF4-FFF2-40B4-BE49-F238E27FC236}">
                <a16:creationId xmlns:a16="http://schemas.microsoft.com/office/drawing/2014/main" id="{5053CCA1-0AFE-0246-8FA9-0E40E00A87A9}"/>
              </a:ext>
            </a:extLst>
          </p:cNvPr>
          <p:cNvSpPr>
            <a:spLocks noChangeArrowheads="1"/>
          </p:cNvSpPr>
          <p:nvPr/>
        </p:nvSpPr>
        <p:spPr bwMode="auto">
          <a:xfrm>
            <a:off x="679435" y="1074613"/>
            <a:ext cx="95036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621946" rtl="0"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D2D2D2">
                    <a:lumMod val="50000"/>
                  </a:srgbClr>
                </a:solidFill>
                <a:effectLst/>
                <a:uLnTx/>
                <a:uFillTx/>
                <a:latin typeface="Segoe UI Semibold" panose="020B0702040204020203" pitchFamily="34" charset="0"/>
                <a:ea typeface="+mn-ea"/>
                <a:cs typeface="+mn-cs"/>
              </a:rPr>
              <a:t>Prepare</a:t>
            </a:r>
          </a:p>
        </p:txBody>
      </p:sp>
      <p:cxnSp>
        <p:nvCxnSpPr>
          <p:cNvPr id="91" name="Straight Connector 90">
            <a:extLst>
              <a:ext uri="{FF2B5EF4-FFF2-40B4-BE49-F238E27FC236}">
                <a16:creationId xmlns:a16="http://schemas.microsoft.com/office/drawing/2014/main" id="{0CB05A1D-CFE8-CF46-A024-8070001B6371}"/>
              </a:ext>
            </a:extLst>
          </p:cNvPr>
          <p:cNvCxnSpPr>
            <a:cxnSpLocks/>
          </p:cNvCxnSpPr>
          <p:nvPr/>
        </p:nvCxnSpPr>
        <p:spPr>
          <a:xfrm flipV="1">
            <a:off x="2023783" y="1117603"/>
            <a:ext cx="2225" cy="1477807"/>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061979-F837-7A41-A61F-DDB573F0363F}"/>
              </a:ext>
            </a:extLst>
          </p:cNvPr>
          <p:cNvCxnSpPr>
            <a:cxnSpLocks/>
          </p:cNvCxnSpPr>
          <p:nvPr/>
        </p:nvCxnSpPr>
        <p:spPr>
          <a:xfrm flipV="1">
            <a:off x="7211232" y="1117600"/>
            <a:ext cx="0" cy="1273279"/>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55F4D9B-55CB-1947-B988-2A83C667EEB0}"/>
              </a:ext>
            </a:extLst>
          </p:cNvPr>
          <p:cNvCxnSpPr>
            <a:cxnSpLocks/>
          </p:cNvCxnSpPr>
          <p:nvPr/>
        </p:nvCxnSpPr>
        <p:spPr>
          <a:xfrm flipV="1">
            <a:off x="7211232" y="3506718"/>
            <a:ext cx="0" cy="771771"/>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5" name="Rectangle 41">
            <a:extLst>
              <a:ext uri="{FF2B5EF4-FFF2-40B4-BE49-F238E27FC236}">
                <a16:creationId xmlns:a16="http://schemas.microsoft.com/office/drawing/2014/main" id="{B44DF2BC-FFCE-BC42-B260-BB3FFB5592E4}"/>
              </a:ext>
            </a:extLst>
          </p:cNvPr>
          <p:cNvSpPr>
            <a:spLocks noChangeArrowheads="1"/>
          </p:cNvSpPr>
          <p:nvPr/>
        </p:nvSpPr>
        <p:spPr bwMode="auto">
          <a:xfrm>
            <a:off x="2026008" y="1144157"/>
            <a:ext cx="518522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621946" rtl="0"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D2D2D2">
                    <a:lumMod val="50000"/>
                  </a:srgbClr>
                </a:solidFill>
                <a:effectLst/>
                <a:uLnTx/>
                <a:uFillTx/>
                <a:latin typeface="Segoe UI Semibold" panose="020B0702040204020203" pitchFamily="34" charset="0"/>
                <a:ea typeface="+mn-ea"/>
                <a:cs typeface="+mn-cs"/>
              </a:rPr>
              <a:t>Experiment</a:t>
            </a:r>
          </a:p>
        </p:txBody>
      </p:sp>
      <p:sp>
        <p:nvSpPr>
          <p:cNvPr id="96" name="Rectangle 41">
            <a:extLst>
              <a:ext uri="{FF2B5EF4-FFF2-40B4-BE49-F238E27FC236}">
                <a16:creationId xmlns:a16="http://schemas.microsoft.com/office/drawing/2014/main" id="{C86DDABC-B80E-BF40-8A02-4A7F4D53B606}"/>
              </a:ext>
            </a:extLst>
          </p:cNvPr>
          <p:cNvSpPr>
            <a:spLocks noChangeArrowheads="1"/>
          </p:cNvSpPr>
          <p:nvPr/>
        </p:nvSpPr>
        <p:spPr bwMode="auto">
          <a:xfrm>
            <a:off x="7211232" y="1136865"/>
            <a:ext cx="4517924"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621946" rtl="0" eaLnBrk="0" fontAlgn="base" latinLnBrk="0" hangingPunct="0">
              <a:lnSpc>
                <a:spcPct val="100000"/>
              </a:lnSpc>
              <a:spcBef>
                <a:spcPct val="0"/>
              </a:spcBef>
              <a:spcAft>
                <a:spcPct val="0"/>
              </a:spcAft>
              <a:buClrTx/>
              <a:buSzTx/>
              <a:buFontTx/>
              <a:buNone/>
              <a:tabLst/>
              <a:defRPr/>
            </a:pPr>
            <a:r>
              <a:rPr kumimoji="0" lang="en-US" altLang="en-US" sz="2000" b="1" i="0" u="none" strike="noStrike" kern="0" cap="none" spc="0" normalizeH="0" baseline="0" noProof="0" dirty="0">
                <a:ln>
                  <a:noFill/>
                </a:ln>
                <a:solidFill>
                  <a:srgbClr val="D2D2D2">
                    <a:lumMod val="50000"/>
                  </a:srgbClr>
                </a:solidFill>
                <a:effectLst/>
                <a:uLnTx/>
                <a:uFillTx/>
                <a:latin typeface="Segoe UI Semibold" panose="020B0702040204020203" pitchFamily="34" charset="0"/>
                <a:ea typeface="+mn-ea"/>
                <a:cs typeface="+mn-cs"/>
              </a:rPr>
              <a:t>Deploy</a:t>
            </a:r>
          </a:p>
        </p:txBody>
      </p:sp>
      <p:grpSp>
        <p:nvGrpSpPr>
          <p:cNvPr id="16" name="Group 15">
            <a:extLst>
              <a:ext uri="{FF2B5EF4-FFF2-40B4-BE49-F238E27FC236}">
                <a16:creationId xmlns:a16="http://schemas.microsoft.com/office/drawing/2014/main" id="{AA17D1B5-6B93-674C-B3F9-BE324F491D60}"/>
              </a:ext>
            </a:extLst>
          </p:cNvPr>
          <p:cNvGrpSpPr/>
          <p:nvPr/>
        </p:nvGrpSpPr>
        <p:grpSpPr>
          <a:xfrm>
            <a:off x="786487" y="2145402"/>
            <a:ext cx="731519" cy="1548710"/>
            <a:chOff x="786487" y="2167872"/>
            <a:chExt cx="731519" cy="1548710"/>
          </a:xfrm>
        </p:grpSpPr>
        <p:pic>
          <p:nvPicPr>
            <p:cNvPr id="42" name="Picture 41">
              <a:extLst>
                <a:ext uri="{FF2B5EF4-FFF2-40B4-BE49-F238E27FC236}">
                  <a16:creationId xmlns:a16="http://schemas.microsoft.com/office/drawing/2014/main" id="{246A229B-3948-4541-AE6A-2E5C758B3521}"/>
                </a:ext>
              </a:extLst>
            </p:cNvPr>
            <p:cNvPicPr>
              <a:picLocks noChangeAspect="1"/>
            </p:cNvPicPr>
            <p:nvPr/>
          </p:nvPicPr>
          <p:blipFill>
            <a:blip r:embed="rId4"/>
            <a:stretch>
              <a:fillRect/>
            </a:stretch>
          </p:blipFill>
          <p:spPr>
            <a:xfrm>
              <a:off x="786487" y="2167872"/>
              <a:ext cx="731519" cy="731519"/>
            </a:xfrm>
            <a:prstGeom prst="rect">
              <a:avLst/>
            </a:prstGeom>
          </p:spPr>
        </p:pic>
        <p:grpSp>
          <p:nvGrpSpPr>
            <p:cNvPr id="97" name="Group 96">
              <a:extLst>
                <a:ext uri="{FF2B5EF4-FFF2-40B4-BE49-F238E27FC236}">
                  <a16:creationId xmlns:a16="http://schemas.microsoft.com/office/drawing/2014/main" id="{B550B3CB-0BE0-9A49-8C8B-42BC45AA7E4C}"/>
                </a:ext>
              </a:extLst>
            </p:cNvPr>
            <p:cNvGrpSpPr/>
            <p:nvPr/>
          </p:nvGrpSpPr>
          <p:grpSpPr>
            <a:xfrm>
              <a:off x="874823" y="3099963"/>
              <a:ext cx="554846" cy="616619"/>
              <a:chOff x="2924028" y="5536385"/>
              <a:chExt cx="554846" cy="616619"/>
            </a:xfrm>
          </p:grpSpPr>
          <p:sp>
            <p:nvSpPr>
              <p:cNvPr id="98" name="Freeform: Shape 88">
                <a:extLst>
                  <a:ext uri="{FF2B5EF4-FFF2-40B4-BE49-F238E27FC236}">
                    <a16:creationId xmlns:a16="http://schemas.microsoft.com/office/drawing/2014/main" id="{13FE622A-3F1B-7245-A43E-D871E9FBDBBF}"/>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Shape 89">
                <a:extLst>
                  <a:ext uri="{FF2B5EF4-FFF2-40B4-BE49-F238E27FC236}">
                    <a16:creationId xmlns:a16="http://schemas.microsoft.com/office/drawing/2014/main" id="{5E9E21C1-1C06-514F-9019-9C25EA31A4A0}"/>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00" name="Freeform: Shape 90">
                <a:extLst>
                  <a:ext uri="{FF2B5EF4-FFF2-40B4-BE49-F238E27FC236}">
                    <a16:creationId xmlns:a16="http://schemas.microsoft.com/office/drawing/2014/main" id="{C4B28782-5371-6C4C-ADD0-C556A7EA4CE2}"/>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01" name="Freeform: Shape 91">
                <a:extLst>
                  <a:ext uri="{FF2B5EF4-FFF2-40B4-BE49-F238E27FC236}">
                    <a16:creationId xmlns:a16="http://schemas.microsoft.com/office/drawing/2014/main" id="{440B9C7A-ABDF-9441-AA4B-0A50A6155118}"/>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dirty="0">
                  <a:ln>
                    <a:noFill/>
                  </a:ln>
                  <a:solidFill>
                    <a:srgbClr val="505050"/>
                  </a:solidFill>
                  <a:effectLst/>
                  <a:uLnTx/>
                  <a:uFillTx/>
                  <a:latin typeface="Segoe UI"/>
                  <a:ea typeface="+mn-ea"/>
                  <a:cs typeface="+mn-cs"/>
                </a:endParaRPr>
              </a:p>
            </p:txBody>
          </p:sp>
          <p:sp>
            <p:nvSpPr>
              <p:cNvPr id="102" name="Freeform: Shape 94">
                <a:extLst>
                  <a:ext uri="{FF2B5EF4-FFF2-40B4-BE49-F238E27FC236}">
                    <a16:creationId xmlns:a16="http://schemas.microsoft.com/office/drawing/2014/main" id="{E28F0440-958E-FD40-9990-C7C183CDE3F4}"/>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Shape 98">
                <a:extLst>
                  <a:ext uri="{FF2B5EF4-FFF2-40B4-BE49-F238E27FC236}">
                    <a16:creationId xmlns:a16="http://schemas.microsoft.com/office/drawing/2014/main" id="{9DE6B3F7-B63C-3B4B-B5D2-C318341906A8}"/>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104" name="L-Shape 103">
            <a:extLst>
              <a:ext uri="{FF2B5EF4-FFF2-40B4-BE49-F238E27FC236}">
                <a16:creationId xmlns:a16="http://schemas.microsoft.com/office/drawing/2014/main" id="{7E14E7A5-3203-D642-A915-97AC75CBBA65}"/>
              </a:ext>
            </a:extLst>
          </p:cNvPr>
          <p:cNvSpPr/>
          <p:nvPr/>
        </p:nvSpPr>
        <p:spPr bwMode="auto">
          <a:xfrm rot="13500000">
            <a:off x="4318813" y="2840871"/>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L-Shape 104">
            <a:extLst>
              <a:ext uri="{FF2B5EF4-FFF2-40B4-BE49-F238E27FC236}">
                <a16:creationId xmlns:a16="http://schemas.microsoft.com/office/drawing/2014/main" id="{2727A602-788E-324C-B8DD-87810F3F9B80}"/>
              </a:ext>
            </a:extLst>
          </p:cNvPr>
          <p:cNvSpPr/>
          <p:nvPr/>
        </p:nvSpPr>
        <p:spPr bwMode="auto">
          <a:xfrm rot="13500000">
            <a:off x="1935571" y="2840871"/>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D7CB6549-C183-D64D-8C74-E6F95C7E1134}"/>
              </a:ext>
            </a:extLst>
          </p:cNvPr>
          <p:cNvCxnSpPr>
            <a:cxnSpLocks/>
          </p:cNvCxnSpPr>
          <p:nvPr/>
        </p:nvCxnSpPr>
        <p:spPr>
          <a:xfrm flipV="1">
            <a:off x="2026061" y="3285517"/>
            <a:ext cx="0" cy="992972"/>
          </a:xfrm>
          <a:prstGeom prst="line">
            <a:avLst/>
          </a:prstGeom>
          <a:ln>
            <a:solidFill>
              <a:schemeClr val="accent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8" name="L-Shape 107">
            <a:extLst>
              <a:ext uri="{FF2B5EF4-FFF2-40B4-BE49-F238E27FC236}">
                <a16:creationId xmlns:a16="http://schemas.microsoft.com/office/drawing/2014/main" id="{E573AFA2-AAC4-9B40-9454-FFBCB67C7C40}"/>
              </a:ext>
            </a:extLst>
          </p:cNvPr>
          <p:cNvSpPr/>
          <p:nvPr/>
        </p:nvSpPr>
        <p:spPr bwMode="auto">
          <a:xfrm rot="13500000">
            <a:off x="6068977" y="2840871"/>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L-Shape 108">
            <a:extLst>
              <a:ext uri="{FF2B5EF4-FFF2-40B4-BE49-F238E27FC236}">
                <a16:creationId xmlns:a16="http://schemas.microsoft.com/office/drawing/2014/main" id="{F5078E41-B34A-8940-9D53-D1B76FE4E29B}"/>
              </a:ext>
            </a:extLst>
          </p:cNvPr>
          <p:cNvSpPr/>
          <p:nvPr/>
        </p:nvSpPr>
        <p:spPr bwMode="auto">
          <a:xfrm rot="13500000">
            <a:off x="8056312" y="2840871"/>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L-Shape 110">
            <a:extLst>
              <a:ext uri="{FF2B5EF4-FFF2-40B4-BE49-F238E27FC236}">
                <a16:creationId xmlns:a16="http://schemas.microsoft.com/office/drawing/2014/main" id="{4AD16CC9-D1AE-F04F-BC39-E74B947AB765}"/>
              </a:ext>
            </a:extLst>
          </p:cNvPr>
          <p:cNvSpPr/>
          <p:nvPr/>
        </p:nvSpPr>
        <p:spPr bwMode="auto">
          <a:xfrm rot="13500000">
            <a:off x="9930671" y="2840871"/>
            <a:ext cx="176425" cy="157772"/>
          </a:xfrm>
          <a:prstGeom prst="corner">
            <a:avLst>
              <a:gd name="adj1" fmla="val 10308"/>
              <a:gd name="adj2" fmla="val 9545"/>
            </a:avLst>
          </a:prstGeom>
          <a:solidFill>
            <a:schemeClr val="tx1">
              <a:alpha val="5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F7F12026-624F-684E-AC8A-A802C4A3D791}"/>
              </a:ext>
            </a:extLst>
          </p:cNvPr>
          <p:cNvGrpSpPr/>
          <p:nvPr/>
        </p:nvGrpSpPr>
        <p:grpSpPr>
          <a:xfrm>
            <a:off x="4955326" y="1796609"/>
            <a:ext cx="763539" cy="2190774"/>
            <a:chOff x="4955326" y="1796609"/>
            <a:chExt cx="763539" cy="2190774"/>
          </a:xfrm>
        </p:grpSpPr>
        <p:cxnSp>
          <p:nvCxnSpPr>
            <p:cNvPr id="3" name="Straight Arrow Connector 2">
              <a:extLst>
                <a:ext uri="{FF2B5EF4-FFF2-40B4-BE49-F238E27FC236}">
                  <a16:creationId xmlns:a16="http://schemas.microsoft.com/office/drawing/2014/main" id="{0FC0168D-6B02-9E41-8253-9997F1A48B6F}"/>
                </a:ext>
              </a:extLst>
            </p:cNvPr>
            <p:cNvCxnSpPr>
              <a:cxnSpLocks/>
            </p:cNvCxnSpPr>
            <p:nvPr/>
          </p:nvCxnSpPr>
          <p:spPr>
            <a:xfrm>
              <a:off x="5337096" y="2714118"/>
              <a:ext cx="0" cy="488671"/>
            </a:xfrm>
            <a:prstGeom prst="straightConnector1">
              <a:avLst/>
            </a:prstGeom>
            <a:ln w="41275">
              <a:solidFill>
                <a:schemeClr val="accent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55D0E9C8-1542-C84C-AF54-0580738EEA07}"/>
                </a:ext>
              </a:extLst>
            </p:cNvPr>
            <p:cNvPicPr>
              <a:picLocks noChangeAspect="1"/>
            </p:cNvPicPr>
            <p:nvPr/>
          </p:nvPicPr>
          <p:blipFill>
            <a:blip r:embed="rId5">
              <a:extLst>
                <a:ext uri="{BEBA8EAE-BF5A-486C-A8C5-ECC9F3942E4B}">
                  <a14:imgProps xmlns:a14="http://schemas.microsoft.com/office/drawing/2010/main">
                    <a14:imgLayer>
                      <a14:imgEffect>
                        <a14:backgroundRemoval t="625" b="96875" l="5422" r="89157">
                          <a14:foregroundMark x1="7831" y1="33750" x2="7831" y2="33750"/>
                          <a14:foregroundMark x1="5422" y1="69375" x2="5422" y2="69375"/>
                          <a14:foregroundMark x1="47590" y1="96875" x2="47590" y2="96875"/>
                          <a14:foregroundMark x1="50000" y1="50625" x2="50000" y2="50625"/>
                          <a14:foregroundMark x1="49398" y1="4375" x2="49398" y2="4375"/>
                          <a14:foregroundMark x1="89759" y1="31875" x2="89759" y2="31875"/>
                          <a14:foregroundMark x1="89759" y1="67500" x2="89759" y2="67500"/>
                          <a14:foregroundMark x1="48193" y1="625" x2="48193" y2="625"/>
                          <a14:backgroundMark x1="9639" y1="10000" x2="9639" y2="10000"/>
                          <a14:backgroundMark x1="15060" y1="10625" x2="15060" y2="10625"/>
                        </a14:backgroundRemoval>
                      </a14:imgEffect>
                    </a14:imgLayer>
                  </a14:imgProps>
                </a:ext>
              </a:extLst>
            </a:blip>
            <a:stretch>
              <a:fillRect/>
            </a:stretch>
          </p:blipFill>
          <p:spPr>
            <a:xfrm>
              <a:off x="4955326" y="1796609"/>
              <a:ext cx="763539" cy="735941"/>
            </a:xfrm>
            <a:prstGeom prst="rect">
              <a:avLst/>
            </a:prstGeom>
          </p:spPr>
        </p:pic>
        <p:pic>
          <p:nvPicPr>
            <p:cNvPr id="41" name="Picture 40">
              <a:extLst>
                <a:ext uri="{FF2B5EF4-FFF2-40B4-BE49-F238E27FC236}">
                  <a16:creationId xmlns:a16="http://schemas.microsoft.com/office/drawing/2014/main" id="{6E67CA27-C81C-904B-B13A-091B2E64B32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875" b="98750" l="3125" r="97500">
                          <a14:foregroundMark x1="21250" y1="6250" x2="21250" y2="6250"/>
                          <a14:foregroundMark x1="20625" y1="1875" x2="20625" y2="1875"/>
                          <a14:foregroundMark x1="41875" y1="3750" x2="41875" y2="3750"/>
                          <a14:foregroundMark x1="59375" y1="2500" x2="59375" y2="2500"/>
                          <a14:foregroundMark x1="77500" y1="3125" x2="77500" y2="3125"/>
                          <a14:foregroundMark x1="89375" y1="21250" x2="89375" y2="21250"/>
                          <a14:foregroundMark x1="94375" y1="23750" x2="94375" y2="23750"/>
                          <a14:foregroundMark x1="97500" y1="23125" x2="97500" y2="23125"/>
                          <a14:foregroundMark x1="3125" y1="23750" x2="3125" y2="23750"/>
                          <a14:foregroundMark x1="4375" y1="42500" x2="4375" y2="42500"/>
                          <a14:foregroundMark x1="5000" y1="60625" x2="5000" y2="60625"/>
                          <a14:foregroundMark x1="5000" y1="80000" x2="5000" y2="80000"/>
                          <a14:foregroundMark x1="21250" y1="93750" x2="21250" y2="93750"/>
                          <a14:foregroundMark x1="21250" y1="98750" x2="21250" y2="98750"/>
                          <a14:foregroundMark x1="40625" y1="93125" x2="40625" y2="93125"/>
                          <a14:foregroundMark x1="58125" y1="93750" x2="58125" y2="93750"/>
                          <a14:foregroundMark x1="79375" y1="93750" x2="79375" y2="93750"/>
                          <a14:foregroundMark x1="91250" y1="79375" x2="91250" y2="79375"/>
                          <a14:foregroundMark x1="93125" y1="59375" x2="93125" y2="59375"/>
                          <a14:foregroundMark x1="92500" y1="41250" x2="92500" y2="41250"/>
                        </a14:backgroundRemoval>
                      </a14:imgEffect>
                    </a14:imgLayer>
                  </a14:imgProps>
                </a:ext>
              </a:extLst>
            </a:blip>
            <a:stretch>
              <a:fillRect/>
            </a:stretch>
          </p:blipFill>
          <p:spPr>
            <a:xfrm>
              <a:off x="5035582" y="3384357"/>
              <a:ext cx="603026" cy="603026"/>
            </a:xfrm>
            <a:prstGeom prst="rect">
              <a:avLst/>
            </a:prstGeom>
          </p:spPr>
        </p:pic>
      </p:grpSp>
      <p:pic>
        <p:nvPicPr>
          <p:cNvPr id="43" name="Picture 42">
            <a:extLst>
              <a:ext uri="{FF2B5EF4-FFF2-40B4-BE49-F238E27FC236}">
                <a16:creationId xmlns:a16="http://schemas.microsoft.com/office/drawing/2014/main" id="{BF99681B-AD27-D44E-BCDC-11F34564B66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250" b="93750" l="3049" r="90854">
                        <a14:foregroundMark x1="12195" y1="44375" x2="12195" y2="44375"/>
                        <a14:foregroundMark x1="85976" y1="60000" x2="85976" y2="60000"/>
                        <a14:foregroundMark x1="91463" y1="57500" x2="91463" y2="57500"/>
                        <a14:foregroundMark x1="53659" y1="93750" x2="53659" y2="93750"/>
                        <a14:foregroundMark x1="38415" y1="9375" x2="38415" y2="9375"/>
                        <a14:foregroundMark x1="39634" y1="6250" x2="39634" y2="6250"/>
                        <a14:backgroundMark x1="1829" y1="43125" x2="1829" y2="43125"/>
                        <a14:backgroundMark x1="1829" y1="42500" x2="1829" y2="42500"/>
                        <a14:backgroundMark x1="1829" y1="41875" x2="1829" y2="41875"/>
                      </a14:backgroundRemoval>
                    </a14:imgEffect>
                  </a14:imgLayer>
                </a14:imgProps>
              </a:ext>
            </a:extLst>
          </a:blip>
          <a:stretch>
            <a:fillRect/>
          </a:stretch>
        </p:blipFill>
        <p:spPr>
          <a:xfrm>
            <a:off x="6829591" y="2542909"/>
            <a:ext cx="755741" cy="737308"/>
          </a:xfrm>
          <a:prstGeom prst="rect">
            <a:avLst/>
          </a:prstGeom>
        </p:spPr>
      </p:pic>
      <p:pic>
        <p:nvPicPr>
          <p:cNvPr id="44" name="Picture 43">
            <a:extLst>
              <a:ext uri="{FF2B5EF4-FFF2-40B4-BE49-F238E27FC236}">
                <a16:creationId xmlns:a16="http://schemas.microsoft.com/office/drawing/2014/main" id="{A96EFDF8-331C-7A43-9282-D8C8A8F85587}"/>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375" b="92500" l="6098" r="88415">
                        <a14:foregroundMark x1="31098" y1="11250" x2="31098" y2="11250"/>
                        <a14:foregroundMark x1="6707" y1="28750" x2="6707" y2="28750"/>
                        <a14:foregroundMark x1="29878" y1="9375" x2="29878" y2="9375"/>
                        <a14:foregroundMark x1="87805" y1="67500" x2="87805" y2="67500"/>
                        <a14:foregroundMark x1="30488" y1="92500" x2="30488" y2="92500"/>
                        <a14:foregroundMark x1="88415" y1="75000" x2="88415" y2="75000"/>
                      </a14:backgroundRemoval>
                    </a14:imgEffect>
                  </a14:imgLayer>
                </a14:imgProps>
              </a:ext>
            </a:extLst>
          </a:blip>
          <a:stretch>
            <a:fillRect/>
          </a:stretch>
        </p:blipFill>
        <p:spPr>
          <a:xfrm>
            <a:off x="8756126" y="2551103"/>
            <a:ext cx="755741" cy="737308"/>
          </a:xfrm>
          <a:prstGeom prst="rect">
            <a:avLst/>
          </a:prstGeom>
        </p:spPr>
      </p:pic>
      <p:pic>
        <p:nvPicPr>
          <p:cNvPr id="45" name="Picture 44">
            <a:extLst>
              <a:ext uri="{FF2B5EF4-FFF2-40B4-BE49-F238E27FC236}">
                <a16:creationId xmlns:a16="http://schemas.microsoft.com/office/drawing/2014/main" id="{1C26F104-0664-1947-B359-14FC7E4C83B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7500" l="3750" r="96875">
                        <a14:foregroundMark x1="16875" y1="30000" x2="16875" y2="30000"/>
                        <a14:foregroundMark x1="8125" y1="34375" x2="8125" y2="34375"/>
                        <a14:foregroundMark x1="3750" y1="45625" x2="3750" y2="45625"/>
                        <a14:foregroundMark x1="65000" y1="71875" x2="65000" y2="71875"/>
                        <a14:foregroundMark x1="93125" y1="58125" x2="93125" y2="58125"/>
                        <a14:foregroundMark x1="94375" y1="45000" x2="94375" y2="45000"/>
                        <a14:foregroundMark x1="88125" y1="34375" x2="88125" y2="34375"/>
                        <a14:foregroundMark x1="96875" y1="53750" x2="96875" y2="53750"/>
                        <a14:foregroundMark x1="53125" y1="50000" x2="53125" y2="50000"/>
                        <a14:foregroundMark x1="41250" y1="51250" x2="41250" y2="51250"/>
                        <a14:foregroundMark x1="48125" y1="97500" x2="48125" y2="97500"/>
                        <a14:backgroundMark x1="21250" y1="40000" x2="21250" y2="40000"/>
                        <a14:backgroundMark x1="15000" y1="41875" x2="15000" y2="41875"/>
                        <a14:backgroundMark x1="15000" y1="41875" x2="15000" y2="41875"/>
                        <a14:backgroundMark x1="15000" y1="41875" x2="15000" y2="41875"/>
                        <a14:backgroundMark x1="15000" y1="41875" x2="15000" y2="41875"/>
                        <a14:backgroundMark x1="12500" y1="11250" x2="12500" y2="11250"/>
                        <a14:backgroundMark x1="12500" y1="11250" x2="12500" y2="11250"/>
                        <a14:backgroundMark x1="12500" y1="11250" x2="12500" y2="11250"/>
                        <a14:backgroundMark x1="12500" y1="11250" x2="12500" y2="11250"/>
                        <a14:backgroundMark x1="5000" y1="8750" x2="7500" y2="17500"/>
                        <a14:backgroundMark x1="71875" y1="2500" x2="91250" y2="8750"/>
                        <a14:backgroundMark x1="83750" y1="81250" x2="85000" y2="91875"/>
                        <a14:backgroundMark x1="15000" y1="81250" x2="16250" y2="88750"/>
                      </a14:backgroundRemoval>
                    </a14:imgEffect>
                  </a14:imgLayer>
                </a14:imgProps>
              </a:ext>
            </a:extLst>
          </a:blip>
          <a:stretch>
            <a:fillRect/>
          </a:stretch>
        </p:blipFill>
        <p:spPr>
          <a:xfrm>
            <a:off x="10658605" y="2554239"/>
            <a:ext cx="737308" cy="737308"/>
          </a:xfrm>
          <a:prstGeom prst="rect">
            <a:avLst/>
          </a:prstGeom>
        </p:spPr>
      </p:pic>
      <p:sp>
        <p:nvSpPr>
          <p:cNvPr id="4" name="Rectangle 3">
            <a:extLst>
              <a:ext uri="{FF2B5EF4-FFF2-40B4-BE49-F238E27FC236}">
                <a16:creationId xmlns:a16="http://schemas.microsoft.com/office/drawing/2014/main" id="{E9AAD196-200E-48DD-A6AF-35C3043E03A3}"/>
              </a:ext>
            </a:extLst>
          </p:cNvPr>
          <p:cNvSpPr/>
          <p:nvPr/>
        </p:nvSpPr>
        <p:spPr>
          <a:xfrm>
            <a:off x="578472" y="297687"/>
            <a:ext cx="6538265" cy="523220"/>
          </a:xfrm>
          <a:prstGeom prst="rect">
            <a:avLst/>
          </a:prstGeom>
        </p:spPr>
        <p:txBody>
          <a:bodyPr wrap="none">
            <a:spAutoFit/>
          </a:bodyPr>
          <a:lstStyle/>
          <a:p>
            <a:r>
              <a:rPr lang="en-US" sz="2800" dirty="0"/>
              <a:t>Azure Machine Learning SDK (summary)</a:t>
            </a:r>
          </a:p>
        </p:txBody>
      </p:sp>
      <p:pic>
        <p:nvPicPr>
          <p:cNvPr id="9" name="Picture 8">
            <a:extLst>
              <a:ext uri="{FF2B5EF4-FFF2-40B4-BE49-F238E27FC236}">
                <a16:creationId xmlns:a16="http://schemas.microsoft.com/office/drawing/2014/main" id="{776FB832-A839-4A51-8892-5436E07BF4F8}"/>
              </a:ext>
            </a:extLst>
          </p:cNvPr>
          <p:cNvPicPr>
            <a:picLocks noChangeAspect="1"/>
          </p:cNvPicPr>
          <p:nvPr/>
        </p:nvPicPr>
        <p:blipFill>
          <a:blip r:embed="rId14"/>
          <a:stretch>
            <a:fillRect/>
          </a:stretch>
        </p:blipFill>
        <p:spPr>
          <a:xfrm>
            <a:off x="594146" y="3024978"/>
            <a:ext cx="1142184" cy="1009931"/>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7618ADFC-D252-49E3-A34C-37296D44D55A}"/>
              </a:ext>
            </a:extLst>
          </p:cNvPr>
          <p:cNvPicPr>
            <a:picLocks noChangeAspect="1"/>
          </p:cNvPicPr>
          <p:nvPr/>
        </p:nvPicPr>
        <p:blipFill>
          <a:blip r:embed="rId15"/>
          <a:stretch>
            <a:fillRect/>
          </a:stretch>
        </p:blipFill>
        <p:spPr>
          <a:xfrm>
            <a:off x="402107" y="3077493"/>
            <a:ext cx="1410803" cy="885690"/>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75E532AE-F052-4A05-A4A7-44193D635E9D}"/>
              </a:ext>
            </a:extLst>
          </p:cNvPr>
          <p:cNvPicPr>
            <a:picLocks noChangeAspect="1"/>
          </p:cNvPicPr>
          <p:nvPr/>
        </p:nvPicPr>
        <p:blipFill>
          <a:blip r:embed="rId15"/>
          <a:stretch>
            <a:fillRect/>
          </a:stretch>
        </p:blipFill>
        <p:spPr>
          <a:xfrm>
            <a:off x="2605870" y="1560775"/>
            <a:ext cx="1410803" cy="885690"/>
          </a:xfrm>
          <a:prstGeom prst="rect">
            <a:avLst/>
          </a:prstGeom>
        </p:spPr>
      </p:pic>
    </p:spTree>
    <p:extLst>
      <p:ext uri="{BB962C8B-B14F-4D97-AF65-F5344CB8AC3E}">
        <p14:creationId xmlns:p14="http://schemas.microsoft.com/office/powerpoint/2010/main" val="3074670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C84FC7-E7E4-4EF6-8343-4B684D8F99FD}"/>
              </a:ext>
            </a:extLst>
          </p:cNvPr>
          <p:cNvSpPr txBox="1"/>
          <p:nvPr/>
        </p:nvSpPr>
        <p:spPr>
          <a:xfrm>
            <a:off x="479339" y="6081560"/>
            <a:ext cx="2022670" cy="615553"/>
          </a:xfrm>
          <a:prstGeom prst="rect">
            <a:avLst/>
          </a:prstGeom>
          <a:noFill/>
        </p:spPr>
        <p:txBody>
          <a:bodyPr wrap="none" lIns="0" tIns="0" rIns="0" bIns="0" rtlCol="0">
            <a:spAutoFit/>
          </a:bodyPr>
          <a:lstStyle/>
          <a:p>
            <a:r>
              <a:rPr lang="en-US" sz="2000" dirty="0"/>
              <a:t>Parashar Shah</a:t>
            </a:r>
          </a:p>
          <a:p>
            <a:r>
              <a:rPr lang="en-US" sz="2000" dirty="0">
                <a:gradFill>
                  <a:gsLst>
                    <a:gs pos="2917">
                      <a:schemeClr val="tx1"/>
                    </a:gs>
                    <a:gs pos="30000">
                      <a:schemeClr val="tx1"/>
                    </a:gs>
                  </a:gsLst>
                  <a:lin ang="5400000" scaled="0"/>
                </a:gradFill>
              </a:rPr>
              <a:t>@parashar </a:t>
            </a:r>
            <a:r>
              <a:rPr lang="en-US" sz="1600" dirty="0">
                <a:gradFill>
                  <a:gsLst>
                    <a:gs pos="2917">
                      <a:schemeClr val="tx1"/>
                    </a:gs>
                    <a:gs pos="30000">
                      <a:schemeClr val="tx1"/>
                    </a:gs>
                  </a:gsLst>
                  <a:lin ang="5400000" scaled="0"/>
                </a:gradFill>
              </a:rPr>
              <a:t>(Twitter)</a:t>
            </a:r>
            <a:endParaRPr lang="en-US" sz="2000" dirty="0">
              <a:gradFill>
                <a:gsLst>
                  <a:gs pos="2917">
                    <a:schemeClr val="tx1"/>
                  </a:gs>
                  <a:gs pos="30000">
                    <a:schemeClr val="tx1"/>
                  </a:gs>
                </a:gsLst>
                <a:lin ang="5400000" scaled="0"/>
              </a:gradFill>
            </a:endParaRPr>
          </a:p>
        </p:txBody>
      </p:sp>
      <p:pic>
        <p:nvPicPr>
          <p:cNvPr id="6" name="Graphic 5">
            <a:extLst>
              <a:ext uri="{FF2B5EF4-FFF2-40B4-BE49-F238E27FC236}">
                <a16:creationId xmlns:a16="http://schemas.microsoft.com/office/drawing/2014/main" id="{F39A9AAE-D29D-49F4-95F2-6491002050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3154" y="4930805"/>
            <a:ext cx="4408416" cy="1693392"/>
          </a:xfrm>
          <a:prstGeom prst="rect">
            <a:avLst/>
          </a:prstGeom>
        </p:spPr>
      </p:pic>
      <p:sp>
        <p:nvSpPr>
          <p:cNvPr id="8" name="Title 1">
            <a:extLst>
              <a:ext uri="{FF2B5EF4-FFF2-40B4-BE49-F238E27FC236}">
                <a16:creationId xmlns:a16="http://schemas.microsoft.com/office/drawing/2014/main" id="{5914DC44-A101-E540-837B-0B763BB47EBE}"/>
              </a:ext>
            </a:extLst>
          </p:cNvPr>
          <p:cNvSpPr txBox="1">
            <a:spLocks/>
          </p:cNvSpPr>
          <p:nvPr/>
        </p:nvSpPr>
        <p:spPr>
          <a:xfrm>
            <a:off x="337547" y="530218"/>
            <a:ext cx="4428237" cy="492443"/>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Try it for free</a:t>
            </a:r>
          </a:p>
        </p:txBody>
      </p:sp>
      <p:sp>
        <p:nvSpPr>
          <p:cNvPr id="9" name="Text Placeholder 4">
            <a:extLst>
              <a:ext uri="{FF2B5EF4-FFF2-40B4-BE49-F238E27FC236}">
                <a16:creationId xmlns:a16="http://schemas.microsoft.com/office/drawing/2014/main" id="{47AFF3BA-72A3-6844-9B31-41C45D9DF2DB}"/>
              </a:ext>
            </a:extLst>
          </p:cNvPr>
          <p:cNvSpPr txBox="1">
            <a:spLocks/>
          </p:cNvSpPr>
          <p:nvPr/>
        </p:nvSpPr>
        <p:spPr>
          <a:xfrm>
            <a:off x="4184058" y="302463"/>
            <a:ext cx="8007942" cy="8740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Learn more: </a:t>
            </a:r>
            <a:r>
              <a:rPr lang="en-US" u="sng" dirty="0">
                <a:hlinkClick r:id="rId4"/>
              </a:rPr>
              <a:t>https://aka.ms/aml-docs</a:t>
            </a:r>
            <a:endParaRPr lang="en-US" u="sng" dirty="0"/>
          </a:p>
          <a:p>
            <a:pPr marL="0" indent="0">
              <a:buNone/>
            </a:pPr>
            <a:r>
              <a:rPr lang="en-US" sz="2400" dirty="0"/>
              <a:t>Notebooks- </a:t>
            </a:r>
            <a:r>
              <a:rPr lang="en-US" sz="2400" u="sng" dirty="0">
                <a:solidFill>
                  <a:srgbClr val="0563C1"/>
                </a:solidFill>
                <a:latin typeface="Calibri" panose="020F0502020204030204" pitchFamily="34" charset="0"/>
                <a:ea typeface="Calibri" panose="020F0502020204030204" pitchFamily="34" charset="0"/>
                <a:hlinkClick r:id="rId5">
                  <a:extLst>
                    <a:ext uri="{A12FA001-AC4F-418D-AE19-62706E023703}">
                      <ahyp:hlinkClr xmlns:ahyp="http://schemas.microsoft.com/office/drawing/2018/hyperlinkcolor" val="tx"/>
                    </a:ext>
                  </a:extLst>
                </a:hlinkClick>
              </a:rPr>
              <a:t>https://aka.ms/aml-notebook-databricks-e2e</a:t>
            </a:r>
            <a:r>
              <a:rPr lang="en-US" sz="2400" dirty="0">
                <a:latin typeface="Calibri" panose="020F0502020204030204" pitchFamily="34" charset="0"/>
                <a:ea typeface="Calibri" panose="020F0502020204030204" pitchFamily="34" charset="0"/>
              </a:rPr>
              <a:t> </a:t>
            </a:r>
            <a:endParaRPr lang="en-US" sz="2400" dirty="0"/>
          </a:p>
        </p:txBody>
      </p:sp>
      <p:pic>
        <p:nvPicPr>
          <p:cNvPr id="10" name="Picture 9">
            <a:extLst>
              <a:ext uri="{FF2B5EF4-FFF2-40B4-BE49-F238E27FC236}">
                <a16:creationId xmlns:a16="http://schemas.microsoft.com/office/drawing/2014/main" id="{2616E488-2EE3-3A4B-BEB0-FB8F54E8013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09551" y="451650"/>
            <a:ext cx="614449" cy="655610"/>
          </a:xfrm>
          <a:prstGeom prst="rect">
            <a:avLst/>
          </a:prstGeom>
        </p:spPr>
      </p:pic>
      <p:sp>
        <p:nvSpPr>
          <p:cNvPr id="2" name="Rectangle 1">
            <a:extLst>
              <a:ext uri="{FF2B5EF4-FFF2-40B4-BE49-F238E27FC236}">
                <a16:creationId xmlns:a16="http://schemas.microsoft.com/office/drawing/2014/main" id="{2251F465-3E43-4A74-9109-64FDCD6A1061}"/>
              </a:ext>
            </a:extLst>
          </p:cNvPr>
          <p:cNvSpPr/>
          <p:nvPr/>
        </p:nvSpPr>
        <p:spPr>
          <a:xfrm>
            <a:off x="53788" y="1868790"/>
            <a:ext cx="11010452" cy="2862322"/>
          </a:xfrm>
          <a:prstGeom prst="rect">
            <a:avLst/>
          </a:prstGeom>
        </p:spPr>
        <p:txBody>
          <a:bodyPr wrap="square">
            <a:spAutoFit/>
          </a:bodyPr>
          <a:lstStyle/>
          <a:p>
            <a:pPr marL="342900" fontAlgn="ctr">
              <a:buFont typeface="+mj-lt"/>
              <a:buAutoNum type="arabicPeriod"/>
            </a:pPr>
            <a:r>
              <a:rPr lang="en-US" sz="1800" dirty="0">
                <a:latin typeface="Calibri" panose="020F0502020204030204" pitchFamily="34" charset="0"/>
              </a:rPr>
              <a:t> AI TechTalk: Azure Machine Learning SDK - a walkthrough </a:t>
            </a:r>
            <a:r>
              <a:rPr lang="en-US" sz="1800" dirty="0">
                <a:latin typeface="Calibri" panose="020F0502020204030204" pitchFamily="34" charset="0"/>
                <a:hlinkClick r:id="rId7"/>
              </a:rPr>
              <a:t>https://myignite.techcommunity.microsoft.com/sessions/66265 </a:t>
            </a:r>
            <a:endParaRPr lang="en-US" sz="1800" dirty="0">
              <a:latin typeface="Calibri" panose="020F0502020204030204" pitchFamily="34" charset="0"/>
            </a:endParaRPr>
          </a:p>
          <a:p>
            <a:pPr marL="342900" fontAlgn="ctr">
              <a:buFont typeface="+mj-lt"/>
              <a:buAutoNum type="arabicPeriod"/>
            </a:pPr>
            <a:r>
              <a:rPr lang="en-US" sz="1800" dirty="0">
                <a:latin typeface="Calibri" panose="020F0502020204030204" pitchFamily="34" charset="0"/>
              </a:rPr>
              <a:t> AI with Azure Machine Learning services: Simplifying the data science process </a:t>
            </a:r>
            <a:r>
              <a:rPr lang="en-US" sz="1800" dirty="0">
                <a:latin typeface="Calibri" panose="020F0502020204030204" pitchFamily="34" charset="0"/>
                <a:hlinkClick r:id="rId8"/>
              </a:rPr>
              <a:t>https://myignite.techcommunity.microsoft.com/sessions/66248 </a:t>
            </a:r>
            <a:endParaRPr lang="en-US" sz="1800" dirty="0">
              <a:latin typeface="Calibri" panose="020F0502020204030204" pitchFamily="34" charset="0"/>
            </a:endParaRPr>
          </a:p>
          <a:p>
            <a:pPr marL="342900" fontAlgn="ctr">
              <a:buFont typeface="+mj-lt"/>
              <a:buAutoNum type="arabicPeriod"/>
            </a:pPr>
            <a:r>
              <a:rPr lang="en-US" sz="1800" dirty="0">
                <a:latin typeface="Calibri" panose="020F0502020204030204" pitchFamily="34" charset="0"/>
              </a:rPr>
              <a:t> AI for an intelligent cloud and intelligent edge: Discover, deploy, and manage with Azure ML services </a:t>
            </a:r>
            <a:r>
              <a:rPr lang="en-US" sz="1800" dirty="0">
                <a:latin typeface="Calibri" panose="020F0502020204030204" pitchFamily="34" charset="0"/>
                <a:hlinkClick r:id="rId9"/>
              </a:rPr>
              <a:t>https://myignite.techcommunity.microsoft.com/sessions/65389 </a:t>
            </a:r>
            <a:endParaRPr lang="en-US" sz="1800" dirty="0">
              <a:latin typeface="Calibri" panose="020F0502020204030204" pitchFamily="34" charset="0"/>
            </a:endParaRPr>
          </a:p>
          <a:p>
            <a:pPr marL="342900" fontAlgn="ctr">
              <a:buFont typeface="+mj-lt"/>
              <a:buAutoNum type="arabicPeriod"/>
            </a:pPr>
            <a:r>
              <a:rPr lang="en-US" sz="1800" dirty="0">
                <a:latin typeface="Calibri" panose="020F0502020204030204" pitchFamily="34" charset="0"/>
              </a:rPr>
              <a:t> Generating high quality models efficiently using Automated ML and Hyperparameter Tuning - </a:t>
            </a:r>
            <a:r>
              <a:rPr lang="en-US" sz="1800" dirty="0">
                <a:latin typeface="Calibri" panose="020F0502020204030204" pitchFamily="34" charset="0"/>
                <a:hlinkClick r:id="rId10"/>
              </a:rPr>
              <a:t>https://myignite.techcommunity.microsoft.com/sessions/66245 </a:t>
            </a:r>
            <a:endParaRPr lang="en-US" sz="1800" dirty="0">
              <a:latin typeface="Calibri" panose="020F0502020204030204" pitchFamily="34" charset="0"/>
            </a:endParaRPr>
          </a:p>
          <a:p>
            <a:pPr marL="342900" fontAlgn="ctr">
              <a:buFont typeface="+mj-lt"/>
              <a:buAutoNum type="arabicPeriod"/>
            </a:pPr>
            <a:r>
              <a:rPr lang="en-US" sz="1800" dirty="0">
                <a:latin typeface="Calibri" panose="020F0502020204030204" pitchFamily="34" charset="0"/>
              </a:rPr>
              <a:t> Summary blog &amp; there are more - </a:t>
            </a:r>
            <a:r>
              <a:rPr lang="en-US" sz="1800" dirty="0">
                <a:latin typeface="Calibri" panose="020F0502020204030204" pitchFamily="34" charset="0"/>
                <a:hlinkClick r:id="rId11"/>
              </a:rPr>
              <a:t>https://azure.microsoft.com/en-us/blog/what-s-new-in-azure-machine-learning-service/</a:t>
            </a:r>
            <a:r>
              <a:rPr lang="en-US" sz="1800" dirty="0">
                <a:latin typeface="Calibri" panose="020F0502020204030204" pitchFamily="34" charset="0"/>
              </a:rPr>
              <a:t>   </a:t>
            </a:r>
            <a:endParaRPr lang="en-US" sz="1800" b="0" i="0" dirty="0">
              <a:effectLst/>
              <a:latin typeface="Calibri" panose="020F0502020204030204" pitchFamily="34" charset="0"/>
            </a:endParaRPr>
          </a:p>
        </p:txBody>
      </p:sp>
    </p:spTree>
    <p:extLst>
      <p:ext uri="{BB962C8B-B14F-4D97-AF65-F5344CB8AC3E}">
        <p14:creationId xmlns:p14="http://schemas.microsoft.com/office/powerpoint/2010/main" val="3247559325"/>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6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4BBC6742FB8D4CB2DA839597DA8898" ma:contentTypeVersion="15" ma:contentTypeDescription="Create a new document." ma:contentTypeScope="" ma:versionID="71614eddc760bcf267313ff55780ff9c">
  <xsd:schema xmlns:xsd="http://www.w3.org/2001/XMLSchema" xmlns:xs="http://www.w3.org/2001/XMLSchema" xmlns:p="http://schemas.microsoft.com/office/2006/metadata/properties" xmlns:ns1="http://schemas.microsoft.com/sharepoint/v3" xmlns:ns2="47d3974d-46f7-4cfd-89cd-4e9d6059d1b6" xmlns:ns3="ddb0597f-8e9a-4a23-b2e2-042b80ce4c19" targetNamespace="http://schemas.microsoft.com/office/2006/metadata/properties" ma:root="true" ma:fieldsID="d1db08e08e58f1f77e085611b2e22031" ns1:_="" ns2:_="" ns3:_="">
    <xsd:import namespace="http://schemas.microsoft.com/sharepoint/v3"/>
    <xsd:import namespace="47d3974d-46f7-4cfd-89cd-4e9d6059d1b6"/>
    <xsd:import namespace="ddb0597f-8e9a-4a23-b2e2-042b80ce4c1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Notes0"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Location" minOccurs="0"/>
                <xsd:element ref="ns3:MediaServiceOCR"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d3974d-46f7-4cfd-89cd-4e9d6059d1b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db0597f-8e9a-4a23-b2e2-042b80ce4c19" elementFormDefault="qualified">
    <xsd:import namespace="http://schemas.microsoft.com/office/2006/documentManagement/types"/>
    <xsd:import namespace="http://schemas.microsoft.com/office/infopath/2007/PartnerControls"/>
    <xsd:element name="Notes0" ma:index="12" nillable="true" ma:displayName="Notes" ma:internalName="Notes0">
      <xsd:simpleType>
        <xsd:restriction base="dms:Note">
          <xsd:maxLength value="255"/>
        </xsd:restriction>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Location" ma:index="19" nillable="true" ma:displayName="MediaServiceLocation" ma:description="" ma:internalName="MediaServiceLocation" ma:readOnly="true">
      <xsd:simpleType>
        <xsd:restriction base="dms:Text"/>
      </xsd:simpleType>
    </xsd:element>
    <xsd:element name="MediaServiceOCR" ma:index="20" nillable="true" ma:displayName="MediaServiceOCR" ma:internalName="MediaServiceOCR" ma:readOnly="true">
      <xsd:simpleType>
        <xsd:restriction base="dms:Note">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Notes0 xmlns="ddb0597f-8e9a-4a23-b2e2-042b80ce4c1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FDE609-94C5-4C6B-81D0-3754699660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d3974d-46f7-4cfd-89cd-4e9d6059d1b6"/>
    <ds:schemaRef ds:uri="ddb0597f-8e9a-4a23-b2e2-042b80ce4c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2006/metadata/properties"/>
    <ds:schemaRef ds:uri="47d3974d-46f7-4cfd-89cd-4e9d6059d1b6"/>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ddb0597f-8e9a-4a23-b2e2-042b80ce4c19"/>
    <ds:schemaRef ds:uri="http://schemas.microsoft.com/sharepoint/v3"/>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9182</TotalTime>
  <Words>1018</Words>
  <Application>Microsoft Office PowerPoint</Application>
  <PresentationFormat>Widescreen</PresentationFormat>
  <Paragraphs>197</Paragraphs>
  <Slides>9</Slides>
  <Notes>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9</vt:i4>
      </vt:variant>
    </vt:vector>
  </HeadingPairs>
  <TitlesOfParts>
    <vt:vector size="24" baseType="lpstr">
      <vt:lpstr>Arial</vt:lpstr>
      <vt:lpstr>Calibri</vt:lpstr>
      <vt:lpstr>Calibri Light</vt:lpstr>
      <vt:lpstr>Consolas</vt:lpstr>
      <vt:lpstr>Mangal</vt:lpstr>
      <vt:lpstr>Segoe UI</vt:lpstr>
      <vt:lpstr>Segoe UI Light</vt:lpstr>
      <vt:lpstr>Segoe UI Regular</vt:lpstr>
      <vt:lpstr>Segoe UI Semibold</vt:lpstr>
      <vt:lpstr>Segoe UI Semilight</vt:lpstr>
      <vt:lpstr>Source Sans Pro</vt:lpstr>
      <vt:lpstr>Wingdings</vt:lpstr>
      <vt:lpstr>5-50203_Microsoft_Ignite_Template</vt:lpstr>
      <vt:lpstr>6_5-50195_Microsoft_Build_Template</vt:lpstr>
      <vt:lpstr>Office Theme</vt:lpstr>
      <vt:lpstr>Azure Machine Learning SDK with Azure Databricks</vt:lpstr>
      <vt:lpstr>Agenda</vt:lpstr>
      <vt:lpstr>Machine Learning on Azure</vt:lpstr>
      <vt:lpstr>Productive services Empower data science and development teams</vt:lpstr>
      <vt:lpstr>Azure Databricks</vt:lpstr>
      <vt:lpstr>Azure Machine Learning New capabilities</vt:lpstr>
      <vt:lpstr>Demo -  e2e  Azure Machine Learning with Azure Databricks https://aka.ms/aml-notebook-databricks-e2e  and  https://github.com/Azure/MachineLearningNotebooks </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pasha@microsoft.com</dc:creator>
  <cp:keywords>Microsoft Ignite; Airlift' ML Platform</cp:keywords>
  <dc:description/>
  <cp:lastModifiedBy>Parashar Shah</cp:lastModifiedBy>
  <cp:revision>4</cp:revision>
  <dcterms:created xsi:type="dcterms:W3CDTF">2018-08-10T17:04:28Z</dcterms:created>
  <dcterms:modified xsi:type="dcterms:W3CDTF">2018-10-31T18:04:20Z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0x010100AC4BBC6742FB8D4CB2DA839597DA8898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